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2" r:id="rId3"/>
    <p:sldId id="343" r:id="rId4"/>
    <p:sldId id="259" r:id="rId5"/>
    <p:sldId id="271" r:id="rId6"/>
    <p:sldId id="260" r:id="rId7"/>
    <p:sldId id="282" r:id="rId8"/>
    <p:sldId id="281" r:id="rId9"/>
    <p:sldId id="278" r:id="rId10"/>
    <p:sldId id="261" r:id="rId11"/>
    <p:sldId id="283" r:id="rId12"/>
    <p:sldId id="279" r:id="rId13"/>
    <p:sldId id="284" r:id="rId14"/>
    <p:sldId id="280" r:id="rId15"/>
    <p:sldId id="285" r:id="rId16"/>
    <p:sldId id="288" r:id="rId17"/>
    <p:sldId id="267" r:id="rId18"/>
    <p:sldId id="274" r:id="rId19"/>
    <p:sldId id="257" r:id="rId20"/>
    <p:sldId id="258" r:id="rId21"/>
    <p:sldId id="262" r:id="rId22"/>
    <p:sldId id="290" r:id="rId23"/>
    <p:sldId id="287" r:id="rId24"/>
    <p:sldId id="289" r:id="rId25"/>
    <p:sldId id="275" r:id="rId26"/>
    <p:sldId id="276" r:id="rId27"/>
    <p:sldId id="286" r:id="rId28"/>
    <p:sldId id="291" r:id="rId29"/>
    <p:sldId id="298" r:id="rId30"/>
    <p:sldId id="295" r:id="rId31"/>
    <p:sldId id="299" r:id="rId32"/>
    <p:sldId id="300" r:id="rId33"/>
    <p:sldId id="293" r:id="rId34"/>
    <p:sldId id="294" r:id="rId35"/>
    <p:sldId id="297" r:id="rId36"/>
    <p:sldId id="296" r:id="rId37"/>
    <p:sldId id="301" r:id="rId38"/>
    <p:sldId id="292" r:id="rId39"/>
    <p:sldId id="266" r:id="rId40"/>
    <p:sldId id="269" r:id="rId41"/>
    <p:sldId id="263" r:id="rId42"/>
    <p:sldId id="264" r:id="rId43"/>
    <p:sldId id="265" r:id="rId44"/>
    <p:sldId id="270" r:id="rId45"/>
    <p:sldId id="272" r:id="rId46"/>
    <p:sldId id="273" r:id="rId47"/>
    <p:sldId id="268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2" r:id="rId56"/>
    <p:sldId id="313" r:id="rId57"/>
    <p:sldId id="317" r:id="rId58"/>
    <p:sldId id="314" r:id="rId59"/>
    <p:sldId id="315" r:id="rId60"/>
    <p:sldId id="316" r:id="rId61"/>
    <p:sldId id="319" r:id="rId62"/>
    <p:sldId id="311" r:id="rId63"/>
    <p:sldId id="320" r:id="rId64"/>
    <p:sldId id="327" r:id="rId65"/>
    <p:sldId id="318" r:id="rId66"/>
    <p:sldId id="321" r:id="rId67"/>
    <p:sldId id="322" r:id="rId68"/>
    <p:sldId id="323" r:id="rId69"/>
    <p:sldId id="324" r:id="rId70"/>
    <p:sldId id="326" r:id="rId71"/>
    <p:sldId id="325" r:id="rId72"/>
    <p:sldId id="331" r:id="rId73"/>
    <p:sldId id="332" r:id="rId74"/>
    <p:sldId id="338" r:id="rId75"/>
    <p:sldId id="339" r:id="rId76"/>
    <p:sldId id="340" r:id="rId77"/>
    <p:sldId id="341" r:id="rId78"/>
    <p:sldId id="337" r:id="rId79"/>
    <p:sldId id="334" r:id="rId80"/>
    <p:sldId id="333" r:id="rId81"/>
    <p:sldId id="335" r:id="rId82"/>
    <p:sldId id="328" r:id="rId83"/>
    <p:sldId id="330" r:id="rId84"/>
    <p:sldId id="336" r:id="rId85"/>
    <p:sldId id="329" r:id="rId86"/>
    <p:sldId id="310" r:id="rId87"/>
    <p:sldId id="309" r:id="rId8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CBFA-8671-4831-3A9A-726E2B5C8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2F895-7371-9D70-A1EF-1EA21E64B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4C85-1978-F808-5E21-9F007E04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D2337-6C75-08B3-159F-87340131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AC44-9968-EA32-5D1B-DB15A66B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41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36F3-47AB-DF03-2A61-6ACA8EAF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C0233-FB15-0C62-4E4F-2E4BE74D8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A313-ED81-D3D2-A887-22DC181A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39C17-C863-BDD1-89E5-9D5F725B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7DFC9-EDE3-7777-D58B-7A7022A2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388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6F819B-E073-AA0B-0E54-1512A1D24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BC752-C55F-CFC0-C150-D67B8BD4C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35B8E-FC9D-5419-5F81-33ED692F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D6325-254E-0CDF-ECC6-60E0DA8A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CA50-BC1C-46BB-312C-BB7855AC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69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AAC8-AB85-A31E-7D75-5C93EACB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EEFDD-C69F-19BD-701C-DA460744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15B97-9941-A695-3A43-0CF701B9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F00B-A6F3-4843-0348-6F17C712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35193-3DFA-35D9-6EB2-1B226419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7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3344-144F-7BCB-7F8F-99EAB719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909C-08F7-3758-92DE-EAA862B68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BC63C-7983-AD57-F330-29198D12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787E-5222-49FB-DC33-9252BBFA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7BF8-D3AA-851E-ADAC-9E1CD50F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85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1625-0E3F-5326-4CD4-D9D73E32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3871E-7B38-D3EB-3B17-E0F43C453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647E5-8C3F-4A6D-1BE1-12715F657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C2258-3B3F-A012-102F-26979076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0EE01-174E-03BE-C5D8-2AD6ABDB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5BA6F-4EAA-96FB-F5BA-21A61025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63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D57A-49F4-4669-931D-720B79B8A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3A598-F126-7597-9E67-B7B74CB8C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0929E-292C-ED4D-D3AD-28E2DB0CE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C79D5-EC90-DED4-16B9-E7B6FE49A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E177C-E7DF-A878-0F79-AD4FE2D85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684CD-3E0B-6199-EA9B-5A55051D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B99CD-9613-79F1-CB29-511021C1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2A893-4AB8-9466-429C-60128E3E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21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BABC-1D25-11E5-64C7-4CC35F71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85E44-3EC3-AF4D-5986-6CDC708C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A17E2-CC82-F3CA-79D9-E62FF677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89E60-D633-B50E-5AF1-B899734F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49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15239-D18C-5B39-A3D1-2A993CCA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26033-A07E-375A-451D-39C1B00D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CF3F1-E316-D805-758B-B282D641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3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B55E-7FB7-43F2-2B85-D6035465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892B-40E2-D2E7-B131-A8ACE5E51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4953-1376-C8E0-0600-C1715C51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06575-0FB7-37A8-BCBB-BC6F30FA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0E16E-F5F0-DB7E-A109-FF025460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561EB-4C00-0D7A-74C0-A3ADC61F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9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8F4B-4ADC-7578-3180-165A370D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9BFED-6270-EABA-B98C-7867925D6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AD98A-3B42-EB28-FD67-1DA8D4FC9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E1876-0E3D-9096-718C-6F9E9E5C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17B21-3F5B-E7EE-822A-C0C3AE7A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3906C-08E4-195C-00B3-4B2CABC4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60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76E1D-F621-3CB8-300B-686BA529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8FB3A-1AD0-AC08-B6EC-0A34E6988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AB7A6-DE40-82E2-664E-D2456A333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51F23-A9DA-489C-9F4C-93081C42CA47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3F50C-8479-DFAD-F2FB-C5E846063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AB9D-187E-CB18-C6B2-C2BFD1D19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F36EC-FD9C-4FD9-9478-252843841C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95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naud-Nauwynck/presentations/tree/main/web/tp1-nodejs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npmjs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ocs.npmjs.com/about-semantic-version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typescriptlang.org/docs/handbook/typescript-tooling-in-5-minutes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2C34-5ABA-364A-FE00-7040488C5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475"/>
            <a:ext cx="9144000" cy="4000500"/>
          </a:xfrm>
        </p:spPr>
        <p:txBody>
          <a:bodyPr>
            <a:normAutofit fontScale="90000"/>
          </a:bodyPr>
          <a:lstStyle/>
          <a:p>
            <a:r>
              <a:rPr lang="fr-FR" dirty="0"/>
              <a:t>Hands-on </a:t>
            </a:r>
            <a:r>
              <a:rPr lang="fr-FR" dirty="0" err="1"/>
              <a:t>NodeJS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+ JavaScript</a:t>
            </a:r>
            <a:br>
              <a:rPr lang="fr-FR" dirty="0"/>
            </a:br>
            <a:r>
              <a:rPr lang="fr-FR" dirty="0"/>
              <a:t> + </a:t>
            </a:r>
            <a:r>
              <a:rPr lang="fr-FR" dirty="0" err="1"/>
              <a:t>Debug</a:t>
            </a:r>
            <a:r>
              <a:rPr lang="fr-FR" dirty="0"/>
              <a:t>(</a:t>
            </a:r>
            <a:r>
              <a:rPr lang="fr-FR" dirty="0" err="1"/>
              <a:t>WebStorm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+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10138-D3FF-3ED5-7D91-00532A329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75" y="4924425"/>
            <a:ext cx="11615738" cy="1709737"/>
          </a:xfrm>
        </p:spPr>
        <p:txBody>
          <a:bodyPr>
            <a:normAutofit/>
          </a:bodyPr>
          <a:lstStyle/>
          <a:p>
            <a:r>
              <a:rPr lang="fr-FR" dirty="0"/>
              <a:t>arnaud.nauwynck@gmail.com</a:t>
            </a:r>
          </a:p>
          <a:p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>
                <a:hlinkClick r:id="rId2"/>
              </a:rPr>
              <a:t>https://github.com/Arnaud-Nauwynck/presentations/tree/main/web/tp1-nodejs.pdf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19" y="150125"/>
            <a:ext cx="11896299" cy="275684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Case 2…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Cmder</a:t>
            </a:r>
            <a:r>
              <a:rPr lang="fr-FR" dirty="0"/>
              <a:t> &gt; Bash$ </a:t>
            </a:r>
            <a:br>
              <a:rPr lang="fr-FR" dirty="0"/>
            </a:br>
            <a:r>
              <a:rPr lang="fr-FR" dirty="0"/>
              <a:t>Check </a:t>
            </a:r>
            <a:r>
              <a:rPr lang="fr-FR" dirty="0" err="1"/>
              <a:t>NodeJS</a:t>
            </a:r>
            <a:r>
              <a:rPr lang="fr-FR" dirty="0"/>
              <a:t> « $PATH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sz="5300" b="1" dirty="0" err="1"/>
              <a:t>echo</a:t>
            </a:r>
            <a:r>
              <a:rPr lang="fr-FR" sz="5300" b="1" dirty="0"/>
              <a:t> $PATH</a:t>
            </a:r>
            <a:endParaRPr lang="fr-FR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4194D-9810-3463-1729-ECBA31AA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9" y="3429000"/>
            <a:ext cx="11768919" cy="271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0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E16F-2CD7-59E4-1BCC-26C9D8C1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60" y="8294"/>
            <a:ext cx="10515600" cy="190950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Case 2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Cmder</a:t>
            </a:r>
            <a:r>
              <a:rPr lang="fr-FR" dirty="0"/>
              <a:t> Bash, </a:t>
            </a:r>
            <a:r>
              <a:rPr lang="fr-FR" dirty="0" err="1"/>
              <a:t>Adding</a:t>
            </a:r>
            <a:r>
              <a:rPr lang="fr-FR" dirty="0"/>
              <a:t> in $PATH</a:t>
            </a:r>
            <a:br>
              <a:rPr lang="fr-FR" dirty="0"/>
            </a:br>
            <a:r>
              <a:rPr lang="fr-FR" sz="6000" b="1" dirty="0"/>
              <a:t>export PATH=/c/</a:t>
            </a:r>
            <a:r>
              <a:rPr lang="fr-FR" sz="6000" b="1" dirty="0" err="1"/>
              <a:t>your-node-dir</a:t>
            </a:r>
            <a:r>
              <a:rPr lang="fr-FR" sz="6000" b="1" dirty="0"/>
              <a:t>:$PATH</a:t>
            </a:r>
            <a:endParaRPr lang="fr-F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BEE42-671C-69B6-C0CF-7AFADEBE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5" y="1563593"/>
            <a:ext cx="10000845" cy="52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2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37925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Start </a:t>
            </a:r>
            <a:r>
              <a:rPr lang="fr-FR" dirty="0" err="1"/>
              <a:t>NodeJs</a:t>
            </a:r>
            <a:r>
              <a:rPr lang="fr-FR" dirty="0"/>
              <a:t> interactive prompt</a:t>
            </a:r>
            <a:br>
              <a:rPr lang="fr-FR" dirty="0"/>
            </a:br>
            <a:br>
              <a:rPr lang="fr-FR" dirty="0"/>
            </a:br>
            <a:r>
              <a:rPr lang="fr-FR" sz="6000" b="1" dirty="0"/>
              <a:t>C:&gt;  </a:t>
            </a:r>
            <a:r>
              <a:rPr lang="fr-FR" sz="6000" b="1" dirty="0" err="1"/>
              <a:t>node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60308-D052-E734-1CE8-85192B7F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65" y="3093015"/>
            <a:ext cx="9678239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2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94289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Play </a:t>
            </a:r>
            <a:r>
              <a:rPr lang="fr-FR" dirty="0" err="1"/>
              <a:t>with</a:t>
            </a:r>
            <a:r>
              <a:rPr lang="fr-FR" dirty="0"/>
              <a:t> interactive Javascript </a:t>
            </a:r>
            <a:r>
              <a:rPr lang="fr-FR" dirty="0" err="1"/>
              <a:t>eval</a:t>
            </a:r>
            <a:br>
              <a:rPr lang="fr-FR" dirty="0"/>
            </a:br>
            <a:br>
              <a:rPr lang="fr-FR" dirty="0"/>
            </a:br>
            <a:r>
              <a:rPr lang="fr-FR" b="1" dirty="0"/>
              <a:t>1+1</a:t>
            </a:r>
            <a:br>
              <a:rPr lang="fr-FR" b="1" dirty="0"/>
            </a:br>
            <a:r>
              <a:rPr lang="fr-FR" b="1" dirty="0"/>
              <a:t>console.log(‘Hello’)</a:t>
            </a:r>
            <a:br>
              <a:rPr lang="fr-FR" dirty="0"/>
            </a:b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37BB8-49CC-6223-284E-68BBA216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00" y="3093015"/>
            <a:ext cx="9659187" cy="26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1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06" y="31845"/>
            <a:ext cx="10515600" cy="1632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Stop Prompt …  </a:t>
            </a:r>
            <a:br>
              <a:rPr lang="fr-FR" dirty="0"/>
            </a:br>
            <a:r>
              <a:rPr lang="fr-FR" b="1" dirty="0" err="1"/>
              <a:t>Ctrl+C</a:t>
            </a:r>
            <a:r>
              <a:rPr lang="fr-FR" b="1" dirty="0"/>
              <a:t>  </a:t>
            </a:r>
            <a:r>
              <a:rPr lang="fr-FR" b="1" dirty="0" err="1"/>
              <a:t>Ctrl+C</a:t>
            </a:r>
            <a:r>
              <a:rPr lang="fr-FR" b="1" dirty="0"/>
              <a:t>     or   .exit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30FD6-4C1C-BF64-9176-AF01E26A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325" y="4289166"/>
            <a:ext cx="9659187" cy="2255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E47546-026A-FE9D-7DBD-1BDE01BD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" y="1663944"/>
            <a:ext cx="9678239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141026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Start </a:t>
            </a:r>
            <a:r>
              <a:rPr lang="fr-FR" dirty="0" err="1"/>
              <a:t>NodeJs</a:t>
            </a:r>
            <a:r>
              <a:rPr lang="fr-FR" dirty="0"/>
              <a:t> on a « program.js » file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C:&gt;  </a:t>
            </a:r>
            <a:r>
              <a:rPr lang="fr-FR" sz="5300" b="1" dirty="0" err="1"/>
              <a:t>node</a:t>
            </a:r>
            <a:r>
              <a:rPr lang="fr-FR" sz="5300" b="1" dirty="0"/>
              <a:t>  program.js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626BF-07DD-19A6-D5BD-67687B90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19" y="2209134"/>
            <a:ext cx="6256562" cy="177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F6902-7D42-3CDC-BCFC-499F18DD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69" y="4427654"/>
            <a:ext cx="9678239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7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F293-66A2-CD30-0F88-0E05C1BC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266249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Coffee Break (?)</a:t>
            </a:r>
          </a:p>
        </p:txBody>
      </p:sp>
    </p:spTree>
    <p:extLst>
      <p:ext uri="{BB962C8B-B14F-4D97-AF65-F5344CB8AC3E}">
        <p14:creationId xmlns:p14="http://schemas.microsoft.com/office/powerpoint/2010/main" val="106336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58" y="263858"/>
            <a:ext cx="10515600" cy="198347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Node … </a:t>
            </a:r>
            <a:r>
              <a:rPr lang="fr-FR" dirty="0" err="1"/>
              <a:t>need</a:t>
            </a:r>
            <a:r>
              <a:rPr lang="fr-FR" dirty="0"/>
              <a:t> Package !!!</a:t>
            </a:r>
            <a:br>
              <a:rPr lang="fr-FR" dirty="0"/>
            </a:br>
            <a:br>
              <a:rPr lang="fr-FR" dirty="0"/>
            </a:br>
            <a:r>
              <a:rPr lang="fr-FR" b="1" dirty="0" err="1"/>
              <a:t>Npm</a:t>
            </a:r>
            <a:r>
              <a:rPr lang="fr-FR" b="1" dirty="0"/>
              <a:t> = Node Package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2E598-8061-14BA-92B2-FC717E9F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95" y="2504211"/>
            <a:ext cx="8165910" cy="42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54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b="1" dirty="0"/>
              <a:t>C:&gt;  </a:t>
            </a:r>
            <a:r>
              <a:rPr lang="fr-FR" b="1" dirty="0" err="1"/>
              <a:t>npm</a:t>
            </a: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410A0-AB7E-C691-53C6-D028FED7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39" y="1021824"/>
            <a:ext cx="9073735" cy="58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1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init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31844-C8C1-8002-1839-C0CE70CA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32" y="818617"/>
            <a:ext cx="6388769" cy="60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2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C161-838E-0F5F-7C66-CFCE0283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D6D8-82C9-CBD9-8734-448B41EEF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938" y="2452687"/>
            <a:ext cx="10515600" cy="3452813"/>
          </a:xfrm>
        </p:spPr>
        <p:txBody>
          <a:bodyPr/>
          <a:lstStyle/>
          <a:p>
            <a:r>
              <a:rPr lang="fr-FR" dirty="0"/>
              <a:t>Discover </a:t>
            </a: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practical</a:t>
            </a:r>
            <a:r>
              <a:rPr lang="fr-FR" dirty="0"/>
              <a:t> « Hello World » </a:t>
            </a:r>
            <a:r>
              <a:rPr lang="fr-FR" dirty="0" err="1"/>
              <a:t>developper</a:t>
            </a:r>
            <a:r>
              <a:rPr lang="fr-FR" dirty="0"/>
              <a:t> code</a:t>
            </a:r>
          </a:p>
          <a:p>
            <a:r>
              <a:rPr lang="fr-FR" dirty="0" err="1"/>
              <a:t>Using</a:t>
            </a:r>
            <a:r>
              <a:rPr lang="fr-FR" dirty="0"/>
              <a:t> Simple baby </a:t>
            </a:r>
            <a:r>
              <a:rPr lang="fr-FR" dirty="0" err="1"/>
              <a:t>steps</a:t>
            </a:r>
            <a:r>
              <a:rPr lang="fr-FR" dirty="0"/>
              <a:t>, </a:t>
            </a:r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endParaRPr lang="fr-FR" dirty="0"/>
          </a:p>
          <a:p>
            <a:endParaRPr lang="fr-FR" dirty="0"/>
          </a:p>
          <a:p>
            <a:r>
              <a:rPr lang="fr-FR" dirty="0"/>
              <a:t>Setup </a:t>
            </a:r>
            <a:r>
              <a:rPr lang="fr-FR" dirty="0" err="1"/>
              <a:t>your</a:t>
            </a:r>
            <a:r>
              <a:rPr lang="fr-FR" dirty="0"/>
              <a:t> web </a:t>
            </a:r>
            <a:r>
              <a:rPr lang="fr-FR" dirty="0" err="1"/>
              <a:t>environment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Become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Web </a:t>
            </a:r>
            <a:r>
              <a:rPr lang="fr-FR" dirty="0" err="1"/>
              <a:t>FrontEnd</a:t>
            </a:r>
            <a:r>
              <a:rPr lang="fr-FR" dirty="0"/>
              <a:t> </a:t>
            </a:r>
            <a:r>
              <a:rPr lang="fr-FR" dirty="0" err="1"/>
              <a:t>ecosystem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502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133748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npm</a:t>
            </a:r>
            <a:r>
              <a:rPr lang="fr-FR" dirty="0"/>
              <a:t> init =&gt; open File explorer </a:t>
            </a:r>
            <a:br>
              <a:rPr lang="fr-FR" dirty="0"/>
            </a:br>
            <a:r>
              <a:rPr lang="fr-FR" dirty="0"/>
              <a:t>=&gt; 1 File « </a:t>
            </a:r>
            <a:r>
              <a:rPr lang="fr-FR" dirty="0" err="1"/>
              <a:t>package.json</a:t>
            </a:r>
            <a:r>
              <a:rPr lang="fr-FR" dirty="0"/>
              <a:t>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60899-FA1D-9A71-63A6-6702E89D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33" y="2221517"/>
            <a:ext cx="8763759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7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package.json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93F56-178B-4C47-9540-93E524C8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16" y="1440791"/>
            <a:ext cx="9304826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6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63B7-7878-134E-3DA9-F0DF6734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6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Package </a:t>
            </a:r>
            <a:r>
              <a:rPr lang="fr-FR" dirty="0" err="1"/>
              <a:t>dependencies</a:t>
            </a:r>
            <a:r>
              <a:rPr lang="fr-FR" dirty="0"/>
              <a:t> ? ... </a:t>
            </a:r>
          </a:p>
        </p:txBody>
      </p:sp>
    </p:spTree>
    <p:extLst>
      <p:ext uri="{BB962C8B-B14F-4D97-AF65-F5344CB8AC3E}">
        <p14:creationId xmlns:p14="http://schemas.microsoft.com/office/powerpoint/2010/main" val="811206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8" y="0"/>
            <a:ext cx="10515600" cy="1983474"/>
          </a:xfrm>
        </p:spPr>
        <p:txBody>
          <a:bodyPr>
            <a:normAutofit/>
          </a:bodyPr>
          <a:lstStyle/>
          <a:p>
            <a:pPr algn="ctr"/>
            <a:r>
              <a:rPr lang="fr-FR" b="1" dirty="0" err="1"/>
              <a:t>Npm</a:t>
            </a:r>
            <a:r>
              <a:rPr lang="fr-FR" b="1" dirty="0"/>
              <a:t> </a:t>
            </a:r>
            <a:r>
              <a:rPr lang="fr-FR" b="1" dirty="0" err="1"/>
              <a:t>search</a:t>
            </a:r>
            <a:r>
              <a:rPr lang="fr-FR" b="1" dirty="0"/>
              <a:t> … </a:t>
            </a:r>
            <a:r>
              <a:rPr lang="fr-FR" b="1" dirty="0" err="1"/>
              <a:t>Registry</a:t>
            </a:r>
            <a:r>
              <a:rPr lang="fr-FR" b="1" dirty="0"/>
              <a:t> (=Repository)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8927D-5506-E48A-938C-00473729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65" y="1659106"/>
            <a:ext cx="7454085" cy="5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6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0FE5-8937-B2C5-ADE0-D69E85D9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hlinkClick r:id="rId2"/>
              </a:rPr>
              <a:t>https://npmjs.com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5CF51-04F5-C2D2-FF29-7A666E0E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2197"/>
            <a:ext cx="11240683" cy="57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00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« express »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0E125-6870-3491-6986-7CB9E53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1257060"/>
            <a:ext cx="10340454" cy="50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3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Package express … version / doc / </a:t>
            </a:r>
            <a:r>
              <a:rPr lang="fr-FR" dirty="0" err="1"/>
              <a:t>install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5607E-3038-26F9-F701-E37D68A22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68" y="1153868"/>
            <a:ext cx="10515601" cy="53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56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72045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« express »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C:&gt;  </a:t>
            </a:r>
            <a:r>
              <a:rPr lang="fr-FR" sz="5300" b="1" dirty="0" err="1"/>
              <a:t>npm</a:t>
            </a:r>
            <a:r>
              <a:rPr lang="fr-FR" sz="5300" b="1" dirty="0"/>
              <a:t> </a:t>
            </a:r>
            <a:r>
              <a:rPr lang="fr-FR" sz="5300" b="1" dirty="0" err="1"/>
              <a:t>install</a:t>
            </a:r>
            <a:r>
              <a:rPr lang="fr-FR" sz="5300" b="1" dirty="0"/>
              <a:t> –s express</a:t>
            </a:r>
            <a:br>
              <a:rPr lang="fr-FR" sz="5300" b="1" dirty="0"/>
            </a:br>
            <a:r>
              <a:rPr lang="fr-FR" sz="5300" b="1" dirty="0"/>
              <a:t>(</a:t>
            </a:r>
            <a:r>
              <a:rPr lang="fr-FR" sz="5300" b="1" dirty="0" err="1"/>
              <a:t>equivalent</a:t>
            </a:r>
            <a:r>
              <a:rPr lang="fr-FR" sz="5300" b="1" dirty="0"/>
              <a:t>: </a:t>
            </a:r>
            <a:r>
              <a:rPr lang="fr-FR" sz="5300" b="1" dirty="0" err="1"/>
              <a:t>npm</a:t>
            </a:r>
            <a:r>
              <a:rPr lang="fr-FR" sz="5300" b="1" dirty="0"/>
              <a:t> </a:t>
            </a:r>
            <a:r>
              <a:rPr lang="fr-FR" sz="5300" b="1" dirty="0" err="1"/>
              <a:t>install</a:t>
            </a:r>
            <a:r>
              <a:rPr lang="fr-FR" sz="5300" b="1" dirty="0"/>
              <a:t> --</a:t>
            </a:r>
            <a:r>
              <a:rPr lang="fr-FR" sz="5300" b="1" dirty="0" err="1"/>
              <a:t>save</a:t>
            </a:r>
            <a:r>
              <a:rPr lang="fr-FR" sz="5300" b="1" dirty="0"/>
              <a:t> express ) 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F2C35-A449-4B39-CAE3-EA8D9CD8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58" y="3171323"/>
            <a:ext cx="9678239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7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A6FA-24A7-0E2A-09D1-6549EADD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2052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npm</a:t>
            </a:r>
            <a:r>
              <a:rPr lang="fr-FR" dirty="0"/>
              <a:t> --</a:t>
            </a:r>
            <a:r>
              <a:rPr lang="fr-FR" dirty="0" err="1"/>
              <a:t>save</a:t>
            </a:r>
            <a:r>
              <a:rPr lang="fr-FR" dirty="0"/>
              <a:t>  …. =&gt; </a:t>
            </a:r>
            <a:r>
              <a:rPr lang="fr-FR" dirty="0" err="1"/>
              <a:t>save</a:t>
            </a:r>
            <a:r>
              <a:rPr lang="fr-FR" dirty="0"/>
              <a:t> to </a:t>
            </a:r>
            <a:r>
              <a:rPr lang="fr-FR" dirty="0" err="1"/>
              <a:t>package.json</a:t>
            </a:r>
            <a:r>
              <a:rPr lang="fr-FR" dirty="0"/>
              <a:t> file</a:t>
            </a:r>
            <a:br>
              <a:rPr lang="fr-FR" dirty="0"/>
            </a:br>
            <a:r>
              <a:rPr lang="fr-FR" dirty="0"/>
              <a:t>  + package-</a:t>
            </a:r>
            <a:r>
              <a:rPr lang="fr-FR" dirty="0" err="1"/>
              <a:t>lock.json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+ download **/** to </a:t>
            </a:r>
            <a:r>
              <a:rPr lang="fr-FR" dirty="0" err="1"/>
              <a:t>node_modules</a:t>
            </a:r>
            <a:r>
              <a:rPr lang="fr-FR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00D59-3A6D-AA58-80DD-84C6055F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3166474"/>
            <a:ext cx="10515600" cy="29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4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06C8-15A0-BFD9-6778-44F1243F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node_modules</a:t>
            </a:r>
            <a:r>
              <a:rPr lang="fr-FR" dirty="0"/>
              <a:t>/express/lib/**/*.</a:t>
            </a:r>
            <a:r>
              <a:rPr lang="fr-FR" dirty="0" err="1"/>
              <a:t>js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39CE5-34BF-CFD0-1142-47013546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96" y="1741078"/>
            <a:ext cx="9508149" cy="44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9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5B56-CD82-2ED9-3115-03E23A8E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72CFA-278D-804B-F39F-D905140D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38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Download + Install </a:t>
            </a:r>
            <a:r>
              <a:rPr lang="fr-FR" dirty="0" err="1"/>
              <a:t>NodeJs</a:t>
            </a:r>
            <a:endParaRPr lang="fr-FR" dirty="0"/>
          </a:p>
          <a:p>
            <a:r>
              <a:rPr lang="fr-FR" dirty="0"/>
              <a:t>Run </a:t>
            </a: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command line</a:t>
            </a:r>
          </a:p>
          <a:p>
            <a:r>
              <a:rPr lang="fr-FR" dirty="0"/>
              <a:t>Discover and run basic javascript program</a:t>
            </a:r>
          </a:p>
          <a:p>
            <a:r>
              <a:rPr lang="fr-FR" dirty="0"/>
              <a:t>Discover NPM Node Package Manager</a:t>
            </a:r>
          </a:p>
          <a:p>
            <a:r>
              <a:rPr lang="fr-FR" dirty="0"/>
              <a:t>Install </a:t>
            </a:r>
            <a:r>
              <a:rPr lang="fr-FR" dirty="0" err="1"/>
              <a:t>package.json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/>
              <a:t>Install </a:t>
            </a:r>
            <a:r>
              <a:rPr lang="fr-FR" dirty="0" err="1"/>
              <a:t>WebStorm</a:t>
            </a:r>
            <a:r>
              <a:rPr lang="fr-FR" dirty="0"/>
              <a:t> IDE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IDE, </a:t>
            </a:r>
            <a:r>
              <a:rPr lang="fr-FR" dirty="0" err="1"/>
              <a:t>VisualStudio</a:t>
            </a:r>
            <a:r>
              <a:rPr lang="fr-FR" dirty="0"/>
              <a:t> Code)</a:t>
            </a:r>
          </a:p>
          <a:p>
            <a:r>
              <a:rPr lang="fr-FR" dirty="0" err="1"/>
              <a:t>Debug</a:t>
            </a:r>
            <a:r>
              <a:rPr lang="fr-FR" dirty="0"/>
              <a:t> Javascript program</a:t>
            </a:r>
          </a:p>
          <a:p>
            <a:r>
              <a:rPr lang="fr-FR" dirty="0" err="1"/>
              <a:t>TypeScript</a:t>
            </a:r>
            <a:r>
              <a:rPr lang="fr-FR" dirty="0"/>
              <a:t>  to  JavaScript  </a:t>
            </a:r>
            <a:r>
              <a:rPr lang="fr-FR" dirty="0" err="1"/>
              <a:t>from</a:t>
            </a:r>
            <a:r>
              <a:rPr lang="fr-FR" dirty="0"/>
              <a:t> the IDE</a:t>
            </a:r>
          </a:p>
          <a:p>
            <a:r>
              <a:rPr lang="fr-FR" dirty="0" err="1"/>
              <a:t>Tsc</a:t>
            </a:r>
            <a:r>
              <a:rPr lang="fr-FR" dirty="0"/>
              <a:t> compiler</a:t>
            </a:r>
          </a:p>
          <a:p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TypeScript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673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8B2B-49E6-46D9-DC08-3BD5B8B6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5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… 1 Line </a:t>
            </a:r>
            <a:r>
              <a:rPr lang="fr-FR" dirty="0" err="1"/>
              <a:t>added</a:t>
            </a:r>
            <a:r>
              <a:rPr lang="fr-FR" dirty="0"/>
              <a:t> in </a:t>
            </a:r>
            <a:r>
              <a:rPr lang="fr-FR" dirty="0" err="1"/>
              <a:t>package.json</a:t>
            </a:r>
            <a:r>
              <a:rPr lang="fr-FR" dirty="0"/>
              <a:t> </a:t>
            </a:r>
            <a:br>
              <a:rPr lang="fr-FR" dirty="0"/>
            </a:br>
            <a:r>
              <a:rPr lang="fr-FR" b="1" dirty="0" err="1"/>
              <a:t>dependencies</a:t>
            </a:r>
            <a:r>
              <a:rPr lang="fr-FR" b="1" dirty="0"/>
              <a:t>: { «</a:t>
            </a:r>
            <a:r>
              <a:rPr lang="fr-FR" b="1" dirty="0" err="1"/>
              <a:t>pck-name</a:t>
            </a:r>
            <a:r>
              <a:rPr lang="fr-FR" b="1" dirty="0"/>
              <a:t>» : « version », …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CD6EF-87FB-819C-2219-AF74549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4" y="1433651"/>
            <a:ext cx="9240051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98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3C1A-C5CA-67FE-181F-57884ED9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78"/>
            <a:ext cx="12192000" cy="1051964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hlinkClick r:id="rId2"/>
              </a:rPr>
              <a:t>https://docs.npmjs.com/about-semantic-versioning</a:t>
            </a:r>
            <a:r>
              <a:rPr lang="fr-FR" sz="4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DC15-3CAE-CBAD-7AB1-6B3DD3A3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92" y="858115"/>
            <a:ext cx="5674002" cy="59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7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EA4B-2E10-022C-3509-96F677D3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41"/>
            <a:ext cx="10515600" cy="1059976"/>
          </a:xfrm>
        </p:spPr>
        <p:txBody>
          <a:bodyPr/>
          <a:lstStyle/>
          <a:p>
            <a:pPr algn="ctr"/>
            <a:r>
              <a:rPr lang="fr-FR" dirty="0" err="1"/>
              <a:t>Locking</a:t>
            </a:r>
            <a:r>
              <a:rPr lang="fr-FR" dirty="0"/>
              <a:t> versions </a:t>
            </a:r>
            <a:r>
              <a:rPr lang="fr-FR" dirty="0" err="1"/>
              <a:t>number</a:t>
            </a:r>
            <a:r>
              <a:rPr lang="fr-FR" dirty="0"/>
              <a:t> … package-</a:t>
            </a:r>
            <a:r>
              <a:rPr lang="fr-FR" dirty="0" err="1"/>
              <a:t>lock.json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52E14-C8CA-A56E-60BB-48E0B562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" y="868146"/>
            <a:ext cx="4774584" cy="5947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AFF82-0A49-3198-A309-96F0CE009B50}"/>
              </a:ext>
            </a:extLst>
          </p:cNvPr>
          <p:cNvSpPr txBox="1"/>
          <p:nvPr/>
        </p:nvSpPr>
        <p:spPr>
          <a:xfrm>
            <a:off x="5303084" y="1480613"/>
            <a:ext cx="5696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File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b="1" dirty="0"/>
              <a:t>HUGE</a:t>
            </a:r>
            <a:r>
              <a:rPr lang="fr-FR" sz="2400" dirty="0"/>
              <a:t> …</a:t>
            </a:r>
          </a:p>
          <a:p>
            <a:r>
              <a:rPr lang="fr-FR" sz="2400" dirty="0"/>
              <a:t>Like </a:t>
            </a:r>
            <a:r>
              <a:rPr lang="fr-FR" sz="2400" dirty="0" err="1"/>
              <a:t>expanded</a:t>
            </a:r>
            <a:r>
              <a:rPr lang="fr-FR" sz="2400" dirty="0"/>
              <a:t> package/package/package !!!</a:t>
            </a:r>
          </a:p>
          <a:p>
            <a:r>
              <a:rPr lang="fr-FR" sz="2400" dirty="0"/>
              <a:t>ONLY « express »  </a:t>
            </a:r>
            <a:r>
              <a:rPr lang="fr-FR" sz="2400" dirty="0">
                <a:sym typeface="Wingdings" panose="05000000000000000000" pitchFamily="2" charset="2"/>
              </a:rPr>
              <a:t> 605 </a:t>
            </a:r>
            <a:r>
              <a:rPr lang="fr-FR" sz="2400" dirty="0" err="1">
                <a:sym typeface="Wingdings" panose="05000000000000000000" pitchFamily="2" charset="2"/>
              </a:rPr>
              <a:t>lines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9C162-9BEF-55FF-B41E-818B76B1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385" y="2723335"/>
            <a:ext cx="4774584" cy="4134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020D4-CB9A-2638-8239-8B9243EE84EF}"/>
              </a:ext>
            </a:extLst>
          </p:cNvPr>
          <p:cNvSpPr/>
          <p:nvPr/>
        </p:nvSpPr>
        <p:spPr>
          <a:xfrm>
            <a:off x="4848225" y="2557463"/>
            <a:ext cx="228741" cy="4257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42EF4-7B01-201A-2044-A123B2A35651}"/>
              </a:ext>
            </a:extLst>
          </p:cNvPr>
          <p:cNvSpPr/>
          <p:nvPr/>
        </p:nvSpPr>
        <p:spPr>
          <a:xfrm flipH="1">
            <a:off x="4681537" y="1972101"/>
            <a:ext cx="514350" cy="585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F83D7-4F69-9E99-2B05-0089EDA6E253}"/>
              </a:ext>
            </a:extLst>
          </p:cNvPr>
          <p:cNvSpPr/>
          <p:nvPr/>
        </p:nvSpPr>
        <p:spPr>
          <a:xfrm>
            <a:off x="4848225" y="1731884"/>
            <a:ext cx="228741" cy="240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9F5A-462D-9486-E86A-FAFB0B1E10DD}"/>
              </a:ext>
            </a:extLst>
          </p:cNvPr>
          <p:cNvSpPr/>
          <p:nvPr/>
        </p:nvSpPr>
        <p:spPr>
          <a:xfrm>
            <a:off x="5891389" y="5813347"/>
            <a:ext cx="890411" cy="287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471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F377-3BFE-23BF-F533-1AE93016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node_modules</a:t>
            </a:r>
            <a:r>
              <a:rPr lang="fr-FR" dirty="0"/>
              <a:t>/*/*/*/*.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FE1B-1D6A-596C-2608-B5A32B6EAAE1}"/>
              </a:ext>
            </a:extLst>
          </p:cNvPr>
          <p:cNvSpPr txBox="1"/>
          <p:nvPr/>
        </p:nvSpPr>
        <p:spPr>
          <a:xfrm>
            <a:off x="2684060" y="1660783"/>
            <a:ext cx="776712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Directory </a:t>
            </a:r>
            <a:r>
              <a:rPr lang="fr-FR" sz="2800" dirty="0" err="1"/>
              <a:t>node_modules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1/ </a:t>
            </a:r>
            <a:r>
              <a:rPr lang="fr-FR" sz="2800" dirty="0" err="1"/>
              <a:t>may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BIG </a:t>
            </a:r>
            <a:br>
              <a:rPr lang="fr-FR" sz="2800" dirty="0"/>
            </a:br>
            <a:r>
              <a:rPr lang="fr-FR" sz="2800" dirty="0"/>
              <a:t>…. ~300 </a:t>
            </a:r>
            <a:r>
              <a:rPr lang="fr-FR" sz="2800" dirty="0" err="1"/>
              <a:t>Mega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frequent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few </a:t>
            </a:r>
            <a:r>
              <a:rPr lang="fr-FR" sz="2800" dirty="0" err="1"/>
              <a:t>dependencies</a:t>
            </a:r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b="1" dirty="0"/>
              <a:t>$ du -sh </a:t>
            </a:r>
            <a:r>
              <a:rPr lang="fr-FR" sz="2800" b="1" dirty="0" err="1"/>
              <a:t>node_modules</a:t>
            </a:r>
            <a:endParaRPr lang="fr-FR" sz="2800" b="1" dirty="0"/>
          </a:p>
          <a:p>
            <a:endParaRPr lang="fr-FR" sz="2800" dirty="0"/>
          </a:p>
          <a:p>
            <a:r>
              <a:rPr lang="fr-FR" sz="2800" dirty="0"/>
              <a:t>2/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deleted</a:t>
            </a:r>
            <a:r>
              <a:rPr lang="fr-FR" sz="2800" dirty="0"/>
              <a:t> + re-</a:t>
            </a:r>
            <a:r>
              <a:rPr lang="fr-FR" sz="2800" dirty="0" err="1"/>
              <a:t>downloaded</a:t>
            </a:r>
            <a:r>
              <a:rPr lang="fr-FR" sz="2800" dirty="0"/>
              <a:t> </a:t>
            </a:r>
            <a:r>
              <a:rPr lang="fr-FR" sz="2800" dirty="0" err="1"/>
              <a:t>safely</a:t>
            </a:r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b="1" dirty="0"/>
              <a:t>$ </a:t>
            </a:r>
            <a:r>
              <a:rPr lang="fr-FR" sz="2800" b="1" dirty="0" err="1"/>
              <a:t>rm</a:t>
            </a:r>
            <a:r>
              <a:rPr lang="fr-FR" sz="2800" b="1" dirty="0"/>
              <a:t> –</a:t>
            </a:r>
            <a:r>
              <a:rPr lang="fr-FR" sz="2800" b="1" dirty="0" err="1"/>
              <a:t>rf</a:t>
            </a:r>
            <a:r>
              <a:rPr lang="fr-FR" sz="2800" b="1" dirty="0"/>
              <a:t> </a:t>
            </a:r>
            <a:r>
              <a:rPr lang="fr-FR" sz="2800" b="1" dirty="0" err="1"/>
              <a:t>node_modules</a:t>
            </a:r>
            <a:r>
              <a:rPr lang="fr-FR" sz="2800" b="1" dirty="0"/>
              <a:t>; </a:t>
            </a:r>
            <a:r>
              <a:rPr lang="fr-FR" sz="2800" b="1" dirty="0" err="1"/>
              <a:t>npm</a:t>
            </a:r>
            <a:r>
              <a:rPr lang="fr-FR" sz="2800" b="1" dirty="0"/>
              <a:t> </a:t>
            </a:r>
            <a:r>
              <a:rPr lang="fr-FR" sz="2800" b="1" dirty="0" err="1"/>
              <a:t>install</a:t>
            </a:r>
            <a:endParaRPr lang="fr-FR" sz="2800" b="1" dirty="0"/>
          </a:p>
          <a:p>
            <a:endParaRPr lang="fr-FR" sz="2800" dirty="0"/>
          </a:p>
          <a:p>
            <a:r>
              <a:rPr lang="fr-FR" sz="2800" dirty="0"/>
              <a:t>3/ </a:t>
            </a:r>
            <a:r>
              <a:rPr lang="fr-FR" sz="2800" dirty="0" err="1"/>
              <a:t>should</a:t>
            </a:r>
            <a:r>
              <a:rPr lang="fr-FR" sz="2800" dirty="0"/>
              <a:t> NEVER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committed</a:t>
            </a:r>
            <a:r>
              <a:rPr lang="fr-FR" sz="2800" dirty="0"/>
              <a:t> to </a:t>
            </a:r>
            <a:r>
              <a:rPr lang="fr-FR" sz="2800" dirty="0" err="1"/>
              <a:t>any</a:t>
            </a:r>
            <a:r>
              <a:rPr lang="fr-FR" sz="2800" dirty="0"/>
              <a:t> git repository</a:t>
            </a:r>
          </a:p>
          <a:p>
            <a:r>
              <a:rPr lang="fr-FR" sz="2800" dirty="0"/>
              <a:t>   </a:t>
            </a:r>
            <a:r>
              <a:rPr lang="fr-FR" sz="2800" b="1" dirty="0"/>
              <a:t>$ </a:t>
            </a:r>
            <a:r>
              <a:rPr lang="fr-FR" sz="2800" b="1" dirty="0" err="1"/>
              <a:t>echo</a:t>
            </a:r>
            <a:r>
              <a:rPr lang="fr-FR" sz="2800" b="1" dirty="0"/>
              <a:t> </a:t>
            </a:r>
            <a:r>
              <a:rPr lang="fr-FR" sz="2800" b="1" dirty="0" err="1"/>
              <a:t>node_modules</a:t>
            </a:r>
            <a:r>
              <a:rPr lang="fr-FR" sz="2800" b="1" dirty="0"/>
              <a:t>/ &gt;&gt; .</a:t>
            </a:r>
            <a:r>
              <a:rPr lang="fr-FR" sz="2800" b="1" dirty="0" err="1"/>
              <a:t>gitignore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577464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F383-4783-A8F4-BB5A-C32F8D05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57"/>
            <a:ext cx="10515600" cy="318784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err="1"/>
              <a:t>After</a:t>
            </a:r>
            <a:r>
              <a:rPr lang="fr-FR" b="1" dirty="0"/>
              <a:t> </a:t>
            </a:r>
            <a:r>
              <a:rPr lang="fr-FR" b="1" dirty="0" err="1"/>
              <a:t>getting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web </a:t>
            </a:r>
            <a:r>
              <a:rPr lang="fr-FR" b="1" dirty="0" err="1"/>
              <a:t>project</a:t>
            </a:r>
            <a:r>
              <a:rPr lang="fr-FR" b="1" dirty="0"/>
              <a:t> source code…</a:t>
            </a:r>
            <a:br>
              <a:rPr lang="fr-FR" b="1" dirty="0"/>
            </a:br>
            <a:r>
              <a:rPr lang="fr-FR" b="1" dirty="0"/>
              <a:t>=&gt; downloads to re-</a:t>
            </a:r>
            <a:r>
              <a:rPr lang="fr-FR" b="1" dirty="0" err="1"/>
              <a:t>fill</a:t>
            </a:r>
            <a:r>
              <a:rPr lang="fr-FR" b="1" dirty="0"/>
              <a:t> </a:t>
            </a:r>
            <a:r>
              <a:rPr lang="fr-FR" b="1" dirty="0" err="1"/>
              <a:t>node_modules</a:t>
            </a:r>
            <a:r>
              <a:rPr lang="fr-FR" b="1" dirty="0"/>
              <a:t>/**</a:t>
            </a:r>
            <a:br>
              <a:rPr lang="fr-FR" b="1" dirty="0"/>
            </a:br>
            <a:r>
              <a:rPr lang="fr-FR" b="1" dirty="0"/>
              <a:t>as </a:t>
            </a:r>
            <a:r>
              <a:rPr lang="fr-FR" b="1" dirty="0" err="1"/>
              <a:t>defined</a:t>
            </a:r>
            <a:r>
              <a:rPr lang="fr-FR" b="1" dirty="0"/>
              <a:t> in </a:t>
            </a:r>
            <a:r>
              <a:rPr lang="fr-FR" b="1" dirty="0" err="1"/>
              <a:t>package.json</a:t>
            </a:r>
            <a:br>
              <a:rPr lang="fr-FR" b="1" dirty="0"/>
            </a:br>
            <a:br>
              <a:rPr lang="fr-FR" b="1" dirty="0"/>
            </a:br>
            <a:r>
              <a:rPr lang="fr-FR" sz="6700" b="1" dirty="0"/>
              <a:t>$ </a:t>
            </a:r>
            <a:r>
              <a:rPr lang="fr-FR" sz="6700" b="1" dirty="0" err="1"/>
              <a:t>npm</a:t>
            </a:r>
            <a:r>
              <a:rPr lang="fr-FR" sz="6700" b="1" dirty="0"/>
              <a:t> </a:t>
            </a:r>
            <a:r>
              <a:rPr lang="fr-FR" sz="6700" b="1" dirty="0" err="1"/>
              <a:t>install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FAA4C-E8E7-479E-B7ED-97A40F75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65" y="3514301"/>
            <a:ext cx="9640135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07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053C-2CE2-DDAE-6D97-95EE5EB21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node_modules</a:t>
            </a:r>
            <a:r>
              <a:rPr lang="fr-FR" dirty="0"/>
              <a:t>/express/</a:t>
            </a:r>
            <a:r>
              <a:rPr lang="fr-FR" dirty="0" err="1"/>
              <a:t>package.json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B1921-C256-81CB-B070-4979582A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1" y="1260144"/>
            <a:ext cx="7288123" cy="476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16B43-9C2B-B385-1EED-A28E12E8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63" y="1265295"/>
            <a:ext cx="5522505" cy="54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19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A35A-CCE9-B4DF-BA87-E6EDF374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723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package.json</a:t>
            </a:r>
            <a:r>
              <a:rPr lang="fr-FR" dirty="0"/>
              <a:t> -&gt; </a:t>
            </a:r>
            <a:r>
              <a:rPr lang="fr-FR" dirty="0" err="1"/>
              <a:t>package.json</a:t>
            </a:r>
            <a:r>
              <a:rPr lang="fr-FR" dirty="0"/>
              <a:t> -&gt; … </a:t>
            </a:r>
            <a:r>
              <a:rPr lang="fr-FR" dirty="0" err="1"/>
              <a:t>package.json</a:t>
            </a:r>
            <a:r>
              <a:rPr lang="fr-FR" dirty="0"/>
              <a:t>  </a:t>
            </a:r>
            <a:r>
              <a:rPr lang="fr-FR" b="1" dirty="0"/>
              <a:t>transitive </a:t>
            </a:r>
            <a:r>
              <a:rPr lang="fr-FR" b="1" dirty="0" err="1"/>
              <a:t>dependencies</a:t>
            </a:r>
            <a:r>
              <a:rPr lang="fr-FR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E2DA8-C4B5-1977-E626-C6952108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3" y="1037231"/>
            <a:ext cx="8865179" cy="5742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AED23-3D4E-548D-91F7-BF239C89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18" y="2194411"/>
            <a:ext cx="2800593" cy="2857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822695-09B3-653B-E9A3-95C90284845D}"/>
              </a:ext>
            </a:extLst>
          </p:cNvPr>
          <p:cNvSpPr/>
          <p:nvPr/>
        </p:nvSpPr>
        <p:spPr>
          <a:xfrm rot="20798111">
            <a:off x="4506072" y="2471651"/>
            <a:ext cx="2817363" cy="2852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F4643A-2E8C-4A4A-ED47-50817B478B30}"/>
              </a:ext>
            </a:extLst>
          </p:cNvPr>
          <p:cNvSpPr/>
          <p:nvPr/>
        </p:nvSpPr>
        <p:spPr>
          <a:xfrm rot="9654908">
            <a:off x="5222600" y="3657475"/>
            <a:ext cx="2382920" cy="298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69364C-25B2-60E7-4C98-66BBF9FEA2AD}"/>
              </a:ext>
            </a:extLst>
          </p:cNvPr>
          <p:cNvSpPr/>
          <p:nvPr/>
        </p:nvSpPr>
        <p:spPr>
          <a:xfrm flipH="1">
            <a:off x="3199007" y="2986923"/>
            <a:ext cx="1107555" cy="22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A3F56-4785-692D-3BB9-5B5FAFB923F0}"/>
              </a:ext>
            </a:extLst>
          </p:cNvPr>
          <p:cNvSpPr/>
          <p:nvPr/>
        </p:nvSpPr>
        <p:spPr>
          <a:xfrm flipH="1">
            <a:off x="7364564" y="2166849"/>
            <a:ext cx="2352198" cy="276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575B84-92F4-BA3D-713F-31AA4E15CD21}"/>
              </a:ext>
            </a:extLst>
          </p:cNvPr>
          <p:cNvSpPr/>
          <p:nvPr/>
        </p:nvSpPr>
        <p:spPr>
          <a:xfrm flipH="1">
            <a:off x="7524445" y="2811819"/>
            <a:ext cx="2291068" cy="226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E145C-FF9A-1F09-F5B4-1F399107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208" y="3796538"/>
            <a:ext cx="3341660" cy="2922523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F4B70D0-5B45-C3B1-9795-255182F988D9}"/>
              </a:ext>
            </a:extLst>
          </p:cNvPr>
          <p:cNvSpPr/>
          <p:nvPr/>
        </p:nvSpPr>
        <p:spPr>
          <a:xfrm rot="19830933" flipV="1">
            <a:off x="4051752" y="4967851"/>
            <a:ext cx="4850668" cy="320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63286B-E038-F565-D50E-EFC781D4F85F}"/>
              </a:ext>
            </a:extLst>
          </p:cNvPr>
          <p:cNvSpPr/>
          <p:nvPr/>
        </p:nvSpPr>
        <p:spPr>
          <a:xfrm flipH="1">
            <a:off x="8858498" y="4481288"/>
            <a:ext cx="2806108" cy="229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44F3E-FF70-589A-9FAD-90CC6B41BFAF}"/>
              </a:ext>
            </a:extLst>
          </p:cNvPr>
          <p:cNvSpPr/>
          <p:nvPr/>
        </p:nvSpPr>
        <p:spPr>
          <a:xfrm rot="12134148">
            <a:off x="4235672" y="3897123"/>
            <a:ext cx="4878485" cy="345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23FBB45-0DE5-6A0A-00D5-469DA9A46A01}"/>
              </a:ext>
            </a:extLst>
          </p:cNvPr>
          <p:cNvSpPr/>
          <p:nvPr/>
        </p:nvSpPr>
        <p:spPr>
          <a:xfrm rot="5400000" flipV="1">
            <a:off x="9958802" y="4077007"/>
            <a:ext cx="460733" cy="320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A9EE9F4-BE74-4D93-6031-A51F74938F76}"/>
              </a:ext>
            </a:extLst>
          </p:cNvPr>
          <p:cNvSpPr/>
          <p:nvPr/>
        </p:nvSpPr>
        <p:spPr>
          <a:xfrm rot="5400000" flipV="1">
            <a:off x="8817374" y="2450427"/>
            <a:ext cx="402516" cy="320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E1EDE63-6395-E83D-81B3-E48DCC7B55CA}"/>
              </a:ext>
            </a:extLst>
          </p:cNvPr>
          <p:cNvSpPr/>
          <p:nvPr/>
        </p:nvSpPr>
        <p:spPr>
          <a:xfrm rot="11438118">
            <a:off x="7904822" y="5022044"/>
            <a:ext cx="922239" cy="265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B49464F-3ADF-92AE-CB71-223B2ED621EB}"/>
              </a:ext>
            </a:extLst>
          </p:cNvPr>
          <p:cNvSpPr/>
          <p:nvPr/>
        </p:nvSpPr>
        <p:spPr>
          <a:xfrm rot="10800000">
            <a:off x="7898512" y="5316694"/>
            <a:ext cx="922239" cy="265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25A9936-3B5E-7054-C625-8924B0BA4F9B}"/>
              </a:ext>
            </a:extLst>
          </p:cNvPr>
          <p:cNvSpPr/>
          <p:nvPr/>
        </p:nvSpPr>
        <p:spPr>
          <a:xfrm rot="10030374">
            <a:off x="7961625" y="5608559"/>
            <a:ext cx="922239" cy="265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2B797ED-3FCB-182F-7DDC-8930F0D9F237}"/>
              </a:ext>
            </a:extLst>
          </p:cNvPr>
          <p:cNvSpPr/>
          <p:nvPr/>
        </p:nvSpPr>
        <p:spPr>
          <a:xfrm rot="10108981">
            <a:off x="6725432" y="3136358"/>
            <a:ext cx="748389" cy="2589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2766300-5EA4-39B6-5827-EC6E88DBBCE9}"/>
              </a:ext>
            </a:extLst>
          </p:cNvPr>
          <p:cNvSpPr/>
          <p:nvPr/>
        </p:nvSpPr>
        <p:spPr>
          <a:xfrm rot="9292145">
            <a:off x="6906048" y="3627558"/>
            <a:ext cx="716627" cy="3187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926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A828-1E75-7C74-6188-CB2928C9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57276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 err="1"/>
              <a:t>npm</a:t>
            </a:r>
            <a:r>
              <a:rPr lang="fr-FR" sz="6000" b="1" dirty="0"/>
              <a:t> ls --all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4BC58-3346-7868-A8A3-0483CFF7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1020324"/>
            <a:ext cx="7733416" cy="583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01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E50F-55AC-DE90-DC4B-3C8A78A2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61" y="283082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Coffee break (?)</a:t>
            </a:r>
          </a:p>
        </p:txBody>
      </p:sp>
    </p:spTree>
    <p:extLst>
      <p:ext uri="{BB962C8B-B14F-4D97-AF65-F5344CB8AC3E}">
        <p14:creationId xmlns:p14="http://schemas.microsoft.com/office/powerpoint/2010/main" val="1973008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9DB98-25EB-DBE0-603B-EB67C9C30A8A}"/>
              </a:ext>
            </a:extLst>
          </p:cNvPr>
          <p:cNvSpPr txBox="1"/>
          <p:nvPr/>
        </p:nvSpPr>
        <p:spPr>
          <a:xfrm>
            <a:off x="5409795" y="4526507"/>
            <a:ext cx="1600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Eclipse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69F9-1CFA-1F17-9037-B270C2ABFE90}"/>
              </a:ext>
            </a:extLst>
          </p:cNvPr>
          <p:cNvSpPr txBox="1"/>
          <p:nvPr/>
        </p:nvSpPr>
        <p:spPr>
          <a:xfrm>
            <a:off x="234196" y="3775880"/>
            <a:ext cx="593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5041F-8F2D-19C9-E2A2-F30EA1BDA2C7}"/>
              </a:ext>
            </a:extLst>
          </p:cNvPr>
          <p:cNvSpPr txBox="1"/>
          <p:nvPr/>
        </p:nvSpPr>
        <p:spPr>
          <a:xfrm>
            <a:off x="1159424" y="3775880"/>
            <a:ext cx="1992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Notepad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A6A75-8101-06C8-2740-A9FCE6B80616}"/>
              </a:ext>
            </a:extLst>
          </p:cNvPr>
          <p:cNvSpPr txBox="1"/>
          <p:nvPr/>
        </p:nvSpPr>
        <p:spPr>
          <a:xfrm>
            <a:off x="2019214" y="4418224"/>
            <a:ext cx="211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Wordpad</a:t>
            </a:r>
            <a:endParaRPr lang="fr-FR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7C799-7BA2-D5BC-86FC-7AAFA43AA8F5}"/>
              </a:ext>
            </a:extLst>
          </p:cNvPr>
          <p:cNvSpPr txBox="1"/>
          <p:nvPr/>
        </p:nvSpPr>
        <p:spPr>
          <a:xfrm>
            <a:off x="2019334" y="2366063"/>
            <a:ext cx="25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Notepad++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7520B-6231-FC6A-7E09-DB9164BC12AE}"/>
              </a:ext>
            </a:extLst>
          </p:cNvPr>
          <p:cNvSpPr txBox="1"/>
          <p:nvPr/>
        </p:nvSpPr>
        <p:spPr>
          <a:xfrm>
            <a:off x="6381061" y="3666697"/>
            <a:ext cx="3943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VisualStudio</a:t>
            </a:r>
            <a:r>
              <a:rPr lang="fr-FR" sz="4000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1A392-B587-04F7-7D23-F8DC51D09ED8}"/>
              </a:ext>
            </a:extLst>
          </p:cNvPr>
          <p:cNvSpPr txBox="1"/>
          <p:nvPr/>
        </p:nvSpPr>
        <p:spPr>
          <a:xfrm>
            <a:off x="5305162" y="2779593"/>
            <a:ext cx="2409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WebStorm</a:t>
            </a:r>
            <a:endParaRPr lang="fr-F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283D5-C3A9-434B-5613-DAD49F9318FB}"/>
              </a:ext>
            </a:extLst>
          </p:cNvPr>
          <p:cNvSpPr txBox="1"/>
          <p:nvPr/>
        </p:nvSpPr>
        <p:spPr>
          <a:xfrm>
            <a:off x="7715052" y="2071707"/>
            <a:ext cx="343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IntelliJ</a:t>
            </a:r>
            <a:r>
              <a:rPr lang="fr-FR" sz="4000" dirty="0"/>
              <a:t> </a:t>
            </a:r>
            <a:r>
              <a:rPr lang="fr-FR" sz="4000" dirty="0" err="1"/>
              <a:t>Ultimate</a:t>
            </a:r>
            <a:endParaRPr lang="fr-FR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7BFED-909D-A4E6-F60B-2BDF72C37BD4}"/>
              </a:ext>
            </a:extLst>
          </p:cNvPr>
          <p:cNvSpPr txBox="1"/>
          <p:nvPr/>
        </p:nvSpPr>
        <p:spPr>
          <a:xfrm>
            <a:off x="7832744" y="4755821"/>
            <a:ext cx="2188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NetBeans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E1862-B936-48E9-01DD-18A8664EDACD}"/>
              </a:ext>
            </a:extLst>
          </p:cNvPr>
          <p:cNvSpPr txBox="1"/>
          <p:nvPr/>
        </p:nvSpPr>
        <p:spPr>
          <a:xfrm>
            <a:off x="1430207" y="3025255"/>
            <a:ext cx="2705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SublimeText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40391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Google </a:t>
            </a:r>
            <a:r>
              <a:rPr lang="fr-FR" dirty="0" err="1"/>
              <a:t>NodeJs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054EF-EE14-F943-6A33-E8ED9D7C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85" y="1155510"/>
            <a:ext cx="9752230" cy="512972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C773D0-D562-B42C-674C-06B0706CFB0B}"/>
              </a:ext>
            </a:extLst>
          </p:cNvPr>
          <p:cNvSpPr/>
          <p:nvPr/>
        </p:nvSpPr>
        <p:spPr>
          <a:xfrm>
            <a:off x="677839" y="4385481"/>
            <a:ext cx="1187355" cy="272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369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strike="sngStrike" dirty="0"/>
              <a:t>(NOT a </a:t>
            </a:r>
            <a:r>
              <a:rPr lang="fr-FR" strike="sngStrike" dirty="0" err="1"/>
              <a:t>Text</a:t>
            </a:r>
            <a:r>
              <a:rPr lang="fr-FR" strike="sngStrike" dirty="0"/>
              <a:t> Editor)</a:t>
            </a:r>
            <a:r>
              <a:rPr lang="fr-FR" dirty="0"/>
              <a:t> a modern 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9DB98-25EB-DBE0-603B-EB67C9C30A8A}"/>
              </a:ext>
            </a:extLst>
          </p:cNvPr>
          <p:cNvSpPr txBox="1"/>
          <p:nvPr/>
        </p:nvSpPr>
        <p:spPr>
          <a:xfrm>
            <a:off x="1341624" y="5114854"/>
            <a:ext cx="6941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Eclipse(plugins not </a:t>
            </a:r>
            <a:r>
              <a:rPr lang="fr-FR" sz="4000" dirty="0" err="1"/>
              <a:t>pre-installed</a:t>
            </a:r>
            <a:r>
              <a:rPr lang="fr-FR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7520B-6231-FC6A-7E09-DB9164BC12AE}"/>
              </a:ext>
            </a:extLst>
          </p:cNvPr>
          <p:cNvSpPr txBox="1"/>
          <p:nvPr/>
        </p:nvSpPr>
        <p:spPr>
          <a:xfrm>
            <a:off x="2988358" y="3608583"/>
            <a:ext cx="3943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VisualStudio</a:t>
            </a:r>
            <a:r>
              <a:rPr lang="fr-FR" sz="4000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1A392-B587-04F7-7D23-F8DC51D09ED8}"/>
              </a:ext>
            </a:extLst>
          </p:cNvPr>
          <p:cNvSpPr txBox="1"/>
          <p:nvPr/>
        </p:nvSpPr>
        <p:spPr>
          <a:xfrm>
            <a:off x="1270329" y="2744052"/>
            <a:ext cx="2409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WebStorm</a:t>
            </a:r>
            <a:endParaRPr lang="fr-F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283D5-C3A9-434B-5613-DAD49F9318FB}"/>
              </a:ext>
            </a:extLst>
          </p:cNvPr>
          <p:cNvSpPr txBox="1"/>
          <p:nvPr/>
        </p:nvSpPr>
        <p:spPr>
          <a:xfrm>
            <a:off x="3680219" y="2036166"/>
            <a:ext cx="343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IntelliJ</a:t>
            </a:r>
            <a:r>
              <a:rPr lang="fr-FR" sz="4000" dirty="0"/>
              <a:t> </a:t>
            </a:r>
            <a:r>
              <a:rPr lang="fr-FR" sz="4000" dirty="0" err="1"/>
              <a:t>Ultimate</a:t>
            </a:r>
            <a:endParaRPr lang="fr-FR" sz="400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9D29D59-C5AC-2B93-27F2-ACDE0CB45EFF}"/>
              </a:ext>
            </a:extLst>
          </p:cNvPr>
          <p:cNvSpPr/>
          <p:nvPr/>
        </p:nvSpPr>
        <p:spPr>
          <a:xfrm rot="5400000">
            <a:off x="7652199" y="2098060"/>
            <a:ext cx="368490" cy="707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1605709-11A9-E51E-6062-9D4FE251D004}"/>
              </a:ext>
            </a:extLst>
          </p:cNvPr>
          <p:cNvSpPr/>
          <p:nvPr/>
        </p:nvSpPr>
        <p:spPr>
          <a:xfrm rot="5400000">
            <a:off x="7652199" y="2744052"/>
            <a:ext cx="368490" cy="707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F045F-0404-4428-BE1C-3FB58A8C28C1}"/>
              </a:ext>
            </a:extLst>
          </p:cNvPr>
          <p:cNvSpPr txBox="1"/>
          <p:nvPr/>
        </p:nvSpPr>
        <p:spPr>
          <a:xfrm>
            <a:off x="8466516" y="2097721"/>
            <a:ext cx="3523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€€€$$$ (or 30 </a:t>
            </a:r>
            <a:r>
              <a:rPr lang="fr-FR" sz="3200" b="1" i="0" dirty="0" err="1">
                <a:solidFill>
                  <a:srgbClr val="202124"/>
                </a:solidFill>
                <a:effectLst/>
                <a:latin typeface="Google Sans"/>
              </a:rPr>
              <a:t>days</a:t>
            </a:r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  <a:endParaRPr lang="fr-FR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28A55-12CD-140D-12C5-1E7FF6793E25}"/>
              </a:ext>
            </a:extLst>
          </p:cNvPr>
          <p:cNvSpPr txBox="1"/>
          <p:nvPr/>
        </p:nvSpPr>
        <p:spPr>
          <a:xfrm>
            <a:off x="8674906" y="2805607"/>
            <a:ext cx="3106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€€$$ (or 30 </a:t>
            </a:r>
            <a:r>
              <a:rPr lang="fr-FR" sz="3200" b="1" i="0" dirty="0" err="1">
                <a:solidFill>
                  <a:srgbClr val="202124"/>
                </a:solidFill>
                <a:effectLst/>
                <a:latin typeface="Google Sans"/>
              </a:rPr>
              <a:t>days</a:t>
            </a:r>
            <a:r>
              <a:rPr lang="fr-FR" sz="3200" b="1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  <a:endParaRPr lang="fr-FR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4163E6-2D37-CFFE-25C2-CD372DFE83EB}"/>
              </a:ext>
            </a:extLst>
          </p:cNvPr>
          <p:cNvSpPr txBox="1"/>
          <p:nvPr/>
        </p:nvSpPr>
        <p:spPr>
          <a:xfrm>
            <a:off x="5709580" y="5846860"/>
            <a:ext cx="5766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IntelliJ</a:t>
            </a:r>
            <a:r>
              <a:rPr lang="fr-FR" sz="4000" dirty="0"/>
              <a:t> (No web </a:t>
            </a:r>
            <a:r>
              <a:rPr lang="fr-FR" sz="4000" dirty="0" err="1"/>
              <a:t>js</a:t>
            </a:r>
            <a:r>
              <a:rPr lang="fr-FR" sz="4000" dirty="0"/>
              <a:t> Support)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F2E00-2978-8596-0D14-EDF05F612B9B}"/>
              </a:ext>
            </a:extLst>
          </p:cNvPr>
          <p:cNvSpPr txBox="1"/>
          <p:nvPr/>
        </p:nvSpPr>
        <p:spPr>
          <a:xfrm>
            <a:off x="1955987" y="4382848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Eclipse + plugins</a:t>
            </a:r>
          </a:p>
        </p:txBody>
      </p:sp>
    </p:spTree>
    <p:extLst>
      <p:ext uri="{BB962C8B-B14F-4D97-AF65-F5344CB8AC3E}">
        <p14:creationId xmlns:p14="http://schemas.microsoft.com/office/powerpoint/2010/main" val="382264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hlinkClick r:id="rId2"/>
              </a:rPr>
              <a:t>https://www.jetbrains.com/webstorm/</a:t>
            </a: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E4E57-560A-CBB7-C012-D2C05599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3" y="1055219"/>
            <a:ext cx="10972800" cy="56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119873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Download 30 </a:t>
            </a:r>
            <a:r>
              <a:rPr lang="fr-FR" dirty="0" err="1"/>
              <a:t>days</a:t>
            </a:r>
            <a:r>
              <a:rPr lang="fr-FR" dirty="0"/>
              <a:t> free </a:t>
            </a:r>
            <a:r>
              <a:rPr lang="fr-FR" dirty="0" err="1"/>
              <a:t>evaluation</a:t>
            </a:r>
            <a:br>
              <a:rPr lang="fr-FR" dirty="0"/>
            </a:br>
            <a:r>
              <a:rPr lang="fr-FR" dirty="0"/>
              <a:t>+ Install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F34A3-C365-30B5-B7D6-339EDA01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648" y="1767394"/>
            <a:ext cx="4743861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89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2" y="150125"/>
            <a:ext cx="12055522" cy="199257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Notice </a:t>
            </a:r>
            <a:r>
              <a:rPr lang="fr-FR" dirty="0" err="1"/>
              <a:t>Licenses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Ultimate</a:t>
            </a:r>
            <a:r>
              <a:rPr lang="fr-FR" dirty="0"/>
              <a:t> = </a:t>
            </a:r>
            <a:r>
              <a:rPr lang="fr-FR" dirty="0" err="1"/>
              <a:t>WebStorm</a:t>
            </a:r>
            <a:r>
              <a:rPr lang="fr-FR" dirty="0"/>
              <a:t> + </a:t>
            </a:r>
            <a:r>
              <a:rPr lang="fr-FR" dirty="0" err="1"/>
              <a:t>IntelliJ</a:t>
            </a:r>
            <a:r>
              <a:rPr lang="fr-FR" dirty="0"/>
              <a:t> + ….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Community = .. NO web 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007A1-2559-7ACE-CB60-F129147B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02" y="2204064"/>
            <a:ext cx="7533023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61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Open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F499D-B9FD-4DD1-C3E9-41EF4F06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4" y="823606"/>
            <a:ext cx="6928809" cy="56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04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Edit program.js 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189DB-90ED-BB38-E83D-543F2A56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932598"/>
            <a:ext cx="10558462" cy="58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61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Click on « Run » or « </a:t>
            </a:r>
            <a:r>
              <a:rPr lang="fr-FR" dirty="0" err="1"/>
              <a:t>Debug</a:t>
            </a:r>
            <a:r>
              <a:rPr lang="fr-FR" dirty="0"/>
              <a:t> »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C0970-94BC-52B9-DD53-24D9B0CA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60" y="1273947"/>
            <a:ext cx="5024138" cy="12811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9BAF57-8809-8A8A-9248-C2C1F0BB8718}"/>
              </a:ext>
            </a:extLst>
          </p:cNvPr>
          <p:cNvSpPr/>
          <p:nvPr/>
        </p:nvSpPr>
        <p:spPr>
          <a:xfrm flipH="1">
            <a:off x="5157780" y="1376273"/>
            <a:ext cx="395287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F15A75-CC7C-33BF-A6D7-CF69D71CCA3B}"/>
              </a:ext>
            </a:extLst>
          </p:cNvPr>
          <p:cNvSpPr/>
          <p:nvPr/>
        </p:nvSpPr>
        <p:spPr>
          <a:xfrm flipH="1">
            <a:off x="5631656" y="1381035"/>
            <a:ext cx="395287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D517D2F-9A57-C647-1C4C-D627A1ED1902}"/>
              </a:ext>
            </a:extLst>
          </p:cNvPr>
          <p:cNvSpPr/>
          <p:nvPr/>
        </p:nvSpPr>
        <p:spPr>
          <a:xfrm rot="9451297">
            <a:off x="5812479" y="1840526"/>
            <a:ext cx="390525" cy="1260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9673EEC-1417-EB3D-9246-D98FE7ACBC37}"/>
              </a:ext>
            </a:extLst>
          </p:cNvPr>
          <p:cNvSpPr/>
          <p:nvPr/>
        </p:nvSpPr>
        <p:spPr>
          <a:xfrm rot="12350048">
            <a:off x="4933536" y="1869857"/>
            <a:ext cx="390525" cy="12936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4E5A3-804B-E85F-BBC2-93D2844BE5BA}"/>
              </a:ext>
            </a:extLst>
          </p:cNvPr>
          <p:cNvSpPr txBox="1"/>
          <p:nvPr/>
        </p:nvSpPr>
        <p:spPr>
          <a:xfrm>
            <a:off x="6660060" y="2758128"/>
            <a:ext cx="33961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Debug</a:t>
            </a:r>
            <a:r>
              <a:rPr lang="fr-FR" b="1" dirty="0"/>
              <a:t> Mode </a:t>
            </a:r>
            <a:r>
              <a:rPr lang="fr-FR" dirty="0"/>
              <a:t>…. </a:t>
            </a:r>
            <a:r>
              <a:rPr lang="fr-FR" dirty="0" err="1"/>
              <a:t>Find</a:t>
            </a:r>
            <a:r>
              <a:rPr lang="fr-FR" dirty="0"/>
              <a:t> the « bug »</a:t>
            </a:r>
          </a:p>
          <a:p>
            <a:r>
              <a:rPr lang="fr-FR" sz="2800" b="1" dirty="0">
                <a:solidFill>
                  <a:srgbClr val="00B050"/>
                </a:solidFill>
              </a:rPr>
              <a:t>Can put </a:t>
            </a:r>
            <a:r>
              <a:rPr lang="fr-FR" sz="2800" b="1" dirty="0" err="1">
                <a:solidFill>
                  <a:srgbClr val="00B050"/>
                </a:solidFill>
              </a:rPr>
              <a:t>breakpoints</a:t>
            </a:r>
            <a:r>
              <a:rPr lang="fr-FR" sz="2800" b="1" dirty="0">
                <a:solidFill>
                  <a:srgbClr val="00B050"/>
                </a:solidFill>
              </a:rPr>
              <a:t> 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8950E-2285-E728-2749-B0730E9E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87" y="3498935"/>
            <a:ext cx="5305794" cy="3311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127752-D2F4-9984-E00B-6E2060B50221}"/>
              </a:ext>
            </a:extLst>
          </p:cNvPr>
          <p:cNvSpPr txBox="1"/>
          <p:nvPr/>
        </p:nvSpPr>
        <p:spPr>
          <a:xfrm>
            <a:off x="1463523" y="3183026"/>
            <a:ext cx="433067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Run Mode </a:t>
            </a:r>
            <a:r>
              <a:rPr lang="fr-FR" sz="2400" dirty="0"/>
              <a:t>….</a:t>
            </a:r>
          </a:p>
          <a:p>
            <a:r>
              <a:rPr lang="fr-FR" sz="2400" dirty="0"/>
              <a:t>Start and </a:t>
            </a:r>
            <a:r>
              <a:rPr lang="fr-FR" sz="2400" dirty="0" err="1"/>
              <a:t>forget</a:t>
            </a:r>
            <a:endParaRPr lang="fr-FR" sz="2400" dirty="0"/>
          </a:p>
          <a:p>
            <a:r>
              <a:rPr lang="fr-FR" sz="2400" b="1" dirty="0">
                <a:solidFill>
                  <a:srgbClr val="FF0000"/>
                </a:solidFill>
              </a:rPr>
              <a:t>Can NOT </a:t>
            </a:r>
            <a:r>
              <a:rPr lang="fr-FR" sz="2400" b="1" dirty="0" err="1">
                <a:solidFill>
                  <a:srgbClr val="FF0000"/>
                </a:solidFill>
              </a:rPr>
              <a:t>activate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any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breakpoint</a:t>
            </a:r>
            <a:endParaRPr lang="fr-FR" sz="2400" b="1" dirty="0">
              <a:solidFill>
                <a:srgbClr val="FF0000"/>
              </a:solidFill>
            </a:endParaRPr>
          </a:p>
          <a:p>
            <a:r>
              <a:rPr lang="fr-FR" sz="2400" dirty="0"/>
              <a:t>… can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logs, and Kill</a:t>
            </a:r>
          </a:p>
          <a:p>
            <a:endParaRPr lang="fr-FR" sz="2400" dirty="0"/>
          </a:p>
          <a:p>
            <a:r>
              <a:rPr lang="fr-FR" sz="2400" dirty="0" err="1"/>
              <a:t>Why</a:t>
            </a:r>
            <a:r>
              <a:rPr lang="fr-FR" sz="2400" dirty="0"/>
              <a:t> do </a:t>
            </a:r>
            <a:r>
              <a:rPr lang="fr-FR" sz="2400" dirty="0" err="1"/>
              <a:t>you</a:t>
            </a:r>
            <a:r>
              <a:rPr lang="fr-FR" sz="2400" dirty="0"/>
              <a:t> use an IDE Debugger</a:t>
            </a:r>
          </a:p>
          <a:p>
            <a:endParaRPr lang="fr-FR" sz="2400" dirty="0"/>
          </a:p>
          <a:p>
            <a:r>
              <a:rPr lang="fr-FR" sz="2400" dirty="0"/>
              <a:t>Use </a:t>
            </a:r>
            <a:r>
              <a:rPr lang="fr-FR" sz="2400" dirty="0" err="1"/>
              <a:t>directly</a:t>
            </a:r>
            <a:r>
              <a:rPr lang="fr-FR" sz="2400" dirty="0"/>
              <a:t> « C:&gt;  </a:t>
            </a:r>
            <a:r>
              <a:rPr lang="fr-FR" sz="2400" dirty="0" err="1"/>
              <a:t>node</a:t>
            </a:r>
            <a:r>
              <a:rPr lang="fr-FR" sz="2400" dirty="0"/>
              <a:t> »  ??</a:t>
            </a:r>
          </a:p>
        </p:txBody>
      </p:sp>
    </p:spTree>
    <p:extLst>
      <p:ext uri="{BB962C8B-B14F-4D97-AF65-F5344CB8AC3E}">
        <p14:creationId xmlns:p14="http://schemas.microsoft.com/office/powerpoint/2010/main" val="2844625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… Case </a:t>
            </a:r>
            <a:r>
              <a:rPr lang="fr-FR" dirty="0" err="1"/>
              <a:t>undetected</a:t>
            </a:r>
            <a:r>
              <a:rPr lang="fr-FR" dirty="0"/>
              <a:t> « </a:t>
            </a:r>
            <a:r>
              <a:rPr lang="fr-FR" dirty="0" err="1"/>
              <a:t>node</a:t>
            </a:r>
            <a:r>
              <a:rPr lang="fr-FR" dirty="0"/>
              <a:t> » not in %PATH%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04FF7-C00B-E486-BCC2-2D21798D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014172"/>
            <a:ext cx="6096528" cy="5524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6008D8-F07B-6111-D0B0-3AB635575F72}"/>
              </a:ext>
            </a:extLst>
          </p:cNvPr>
          <p:cNvSpPr/>
          <p:nvPr/>
        </p:nvSpPr>
        <p:spPr>
          <a:xfrm flipH="1">
            <a:off x="2890577" y="5833970"/>
            <a:ext cx="2728911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6D96D8-7568-DC0E-C095-A40A90E313C8}"/>
              </a:ext>
            </a:extLst>
          </p:cNvPr>
          <p:cNvSpPr/>
          <p:nvPr/>
        </p:nvSpPr>
        <p:spPr>
          <a:xfrm flipH="1">
            <a:off x="2795322" y="2262095"/>
            <a:ext cx="6567492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163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8C88-DB7C-8AAB-5AA4-87179A24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Configure …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FD8B9-6A76-BBD4-F096-7723E9E3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25" y="1314219"/>
            <a:ext cx="6104149" cy="53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44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C3C1-A338-2037-79A4-5D32A12A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41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Edit Run/</a:t>
            </a:r>
            <a:r>
              <a:rPr lang="fr-FR" dirty="0" err="1"/>
              <a:t>Debug</a:t>
            </a:r>
            <a:r>
              <a:rPr lang="fr-FR" dirty="0"/>
              <a:t> configuration…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6F3FF-66A4-B71C-6C85-1E02AC47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87" y="1338032"/>
            <a:ext cx="6058425" cy="5315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81FE90-CF4D-CC6E-FE25-38EC067DABCD}"/>
              </a:ext>
            </a:extLst>
          </p:cNvPr>
          <p:cNvSpPr/>
          <p:nvPr/>
        </p:nvSpPr>
        <p:spPr>
          <a:xfrm flipH="1">
            <a:off x="4681537" y="2600232"/>
            <a:ext cx="4628889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14EA5-8735-C846-8D27-1CE773A1C852}"/>
              </a:ext>
            </a:extLst>
          </p:cNvPr>
          <p:cNvSpPr/>
          <p:nvPr/>
        </p:nvSpPr>
        <p:spPr>
          <a:xfrm flipH="1">
            <a:off x="6638923" y="6243638"/>
            <a:ext cx="828675" cy="461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24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Download </a:t>
            </a:r>
            <a:r>
              <a:rPr lang="fr-FR" dirty="0" err="1"/>
              <a:t>NodeJs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DB4AA-FAE0-B95D-FCF9-3527F4A6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85" y="1312495"/>
            <a:ext cx="10708943" cy="54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6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« Run » … Program </a:t>
            </a:r>
            <a:r>
              <a:rPr lang="fr-FR" dirty="0" err="1"/>
              <a:t>Finished</a:t>
            </a:r>
            <a:r>
              <a:rPr lang="fr-FR" dirty="0"/>
              <a:t> + console </a:t>
            </a:r>
            <a:r>
              <a:rPr lang="fr-FR" dirty="0" err="1"/>
              <a:t>print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81A33-DC7A-39B3-D6AD-AD033EDD8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93975"/>
            <a:ext cx="10806112" cy="60016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70A993-A7FC-DCDE-540A-4664D734F57C}"/>
              </a:ext>
            </a:extLst>
          </p:cNvPr>
          <p:cNvSpPr/>
          <p:nvPr/>
        </p:nvSpPr>
        <p:spPr>
          <a:xfrm flipH="1">
            <a:off x="642936" y="5143407"/>
            <a:ext cx="4628889" cy="782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450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123471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Redo</a:t>
            </a:r>
            <a:r>
              <a:rPr lang="fr-FR" dirty="0"/>
              <a:t> « Run » or « </a:t>
            </a:r>
            <a:r>
              <a:rPr lang="fr-FR" dirty="0" err="1"/>
              <a:t>Debug</a:t>
            </a:r>
            <a:r>
              <a:rPr lang="fr-FR" dirty="0"/>
              <a:t> »</a:t>
            </a:r>
            <a:br>
              <a:rPr lang="fr-FR" dirty="0"/>
            </a:br>
            <a:r>
              <a:rPr lang="fr-FR" sz="4400" b="1" dirty="0">
                <a:solidFill>
                  <a:srgbClr val="FF0000"/>
                </a:solidFill>
              </a:rPr>
              <a:t>Need to re-</a:t>
            </a:r>
            <a:r>
              <a:rPr lang="fr-FR" sz="4400" b="1" dirty="0" err="1">
                <a:solidFill>
                  <a:srgbClr val="FF0000"/>
                </a:solidFill>
              </a:rPr>
              <a:t>edit</a:t>
            </a:r>
            <a:r>
              <a:rPr lang="fr-FR" sz="4400" b="1" dirty="0">
                <a:solidFill>
                  <a:srgbClr val="FF0000"/>
                </a:solidFill>
              </a:rPr>
              <a:t>   </a:t>
            </a:r>
            <a:r>
              <a:rPr lang="fr-FR" sz="4400" b="1" dirty="0" err="1">
                <a:solidFill>
                  <a:srgbClr val="FF0000"/>
                </a:solidFill>
              </a:rPr>
              <a:t>node</a:t>
            </a:r>
            <a:r>
              <a:rPr lang="fr-FR" sz="4400" b="1" dirty="0">
                <a:solidFill>
                  <a:srgbClr val="FF0000"/>
                </a:solidFill>
              </a:rPr>
              <a:t> in %PATH%  ??? 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89274-5EA6-D975-7968-702AC652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284830"/>
            <a:ext cx="6077477" cy="5323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4F910-8D9D-007D-DCEC-F21DBB2F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41" y="3709912"/>
            <a:ext cx="5951736" cy="1752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48222-AB8C-D647-D859-A7D9D3520750}"/>
              </a:ext>
            </a:extLst>
          </p:cNvPr>
          <p:cNvSpPr txBox="1"/>
          <p:nvPr/>
        </p:nvSpPr>
        <p:spPr>
          <a:xfrm>
            <a:off x="6834188" y="2824163"/>
            <a:ext cx="4876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At least, can re-select </a:t>
            </a:r>
          </a:p>
          <a:p>
            <a:r>
              <a:rPr lang="fr-FR" sz="2800" dirty="0" err="1"/>
              <a:t>already</a:t>
            </a:r>
            <a:r>
              <a:rPr lang="fr-FR" sz="2800" dirty="0"/>
              <a:t> </a:t>
            </a:r>
            <a:r>
              <a:rPr lang="fr-FR" sz="2800" dirty="0" err="1"/>
              <a:t>added</a:t>
            </a:r>
            <a:r>
              <a:rPr lang="fr-FR" sz="2800" dirty="0"/>
              <a:t> </a:t>
            </a:r>
            <a:r>
              <a:rPr lang="fr-FR" sz="2800" dirty="0" err="1"/>
              <a:t>choice</a:t>
            </a:r>
            <a:r>
              <a:rPr lang="fr-FR" sz="2800" dirty="0"/>
              <a:t> « C:\... » !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CB1DF-D13E-FBD4-FC95-D62B63DB6687}"/>
              </a:ext>
            </a:extLst>
          </p:cNvPr>
          <p:cNvSpPr/>
          <p:nvPr/>
        </p:nvSpPr>
        <p:spPr>
          <a:xfrm flipH="1">
            <a:off x="166685" y="2528794"/>
            <a:ext cx="5653089" cy="34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303E5-09B1-4AC5-0BE6-159049CE52FC}"/>
              </a:ext>
            </a:extLst>
          </p:cNvPr>
          <p:cNvSpPr/>
          <p:nvPr/>
        </p:nvSpPr>
        <p:spPr>
          <a:xfrm flipH="1">
            <a:off x="7777162" y="4800599"/>
            <a:ext cx="4157661" cy="328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0471AC-8633-A340-BB01-57C01C8C0DEA}"/>
              </a:ext>
            </a:extLst>
          </p:cNvPr>
          <p:cNvSpPr/>
          <p:nvPr/>
        </p:nvSpPr>
        <p:spPr>
          <a:xfrm flipH="1">
            <a:off x="11253779" y="4071938"/>
            <a:ext cx="395287" cy="388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896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139768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Change configuration « </a:t>
            </a:r>
            <a:r>
              <a:rPr lang="fr-FR" dirty="0" err="1"/>
              <a:t>your</a:t>
            </a:r>
            <a:r>
              <a:rPr lang="fr-FR" dirty="0"/>
              <a:t>-config » </a:t>
            </a:r>
            <a:br>
              <a:rPr lang="fr-FR" dirty="0"/>
            </a:br>
            <a:r>
              <a:rPr lang="fr-FR" dirty="0" err="1"/>
              <a:t>instead</a:t>
            </a:r>
            <a:r>
              <a:rPr lang="fr-FR" dirty="0"/>
              <a:t> of « </a:t>
            </a:r>
            <a:r>
              <a:rPr lang="fr-FR" dirty="0" err="1"/>
              <a:t>Current</a:t>
            </a:r>
            <a:r>
              <a:rPr lang="fr-FR" dirty="0"/>
              <a:t> File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51247-47CB-E126-09B2-C32DC930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91" y="2742219"/>
            <a:ext cx="3988520" cy="2167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13B2B-B8AC-4789-E5A5-02E4DAA78935}"/>
              </a:ext>
            </a:extLst>
          </p:cNvPr>
          <p:cNvSpPr/>
          <p:nvPr/>
        </p:nvSpPr>
        <p:spPr>
          <a:xfrm flipH="1">
            <a:off x="2630662" y="2801914"/>
            <a:ext cx="409576" cy="40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39B42-4C65-F8EC-5D1B-DA761C9589A6}"/>
              </a:ext>
            </a:extLst>
          </p:cNvPr>
          <p:cNvSpPr/>
          <p:nvPr/>
        </p:nvSpPr>
        <p:spPr>
          <a:xfrm flipH="1">
            <a:off x="1625308" y="3386743"/>
            <a:ext cx="3803941" cy="40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FE04251-91B7-A9ED-5660-564B2F7665BA}"/>
              </a:ext>
            </a:extLst>
          </p:cNvPr>
          <p:cNvSpPr/>
          <p:nvPr/>
        </p:nvSpPr>
        <p:spPr>
          <a:xfrm>
            <a:off x="2577553" y="1995652"/>
            <a:ext cx="561975" cy="8230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56A78A-0CDF-E3C3-5383-7B9E8B3FDD32}"/>
              </a:ext>
            </a:extLst>
          </p:cNvPr>
          <p:cNvSpPr/>
          <p:nvPr/>
        </p:nvSpPr>
        <p:spPr>
          <a:xfrm rot="19448505">
            <a:off x="2813523" y="3217527"/>
            <a:ext cx="561975" cy="4229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B10B8C9-8435-621A-00C9-8BCA58A37B21}"/>
              </a:ext>
            </a:extLst>
          </p:cNvPr>
          <p:cNvSpPr/>
          <p:nvPr/>
        </p:nvSpPr>
        <p:spPr>
          <a:xfrm rot="16922814">
            <a:off x="6138861" y="3217852"/>
            <a:ext cx="561975" cy="11214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780AAB-7A64-03C0-686E-7E917A61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788" y="3557565"/>
            <a:ext cx="3721891" cy="7905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97CE0B-5E62-CDA7-DBCC-AA6F901C67AA}"/>
              </a:ext>
            </a:extLst>
          </p:cNvPr>
          <p:cNvSpPr/>
          <p:nvPr/>
        </p:nvSpPr>
        <p:spPr>
          <a:xfrm flipH="1">
            <a:off x="7410449" y="3680662"/>
            <a:ext cx="2043113" cy="45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54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78247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« Mode » + </a:t>
            </a:r>
            <a:r>
              <a:rPr lang="fr-FR" dirty="0" err="1"/>
              <a:t>Breakpoint</a:t>
            </a:r>
            <a:r>
              <a:rPr lang="fr-FR" dirty="0"/>
              <a:t> =&gt; Program </a:t>
            </a:r>
            <a:r>
              <a:rPr lang="fr-FR" dirty="0" err="1"/>
              <a:t>Paused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B3A6A-EC38-24FB-7DC2-7012970E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5998"/>
            <a:ext cx="10515601" cy="5831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3B5F59-EDFA-3739-6D19-EE50A1894450}"/>
              </a:ext>
            </a:extLst>
          </p:cNvPr>
          <p:cNvSpPr/>
          <p:nvPr/>
        </p:nvSpPr>
        <p:spPr>
          <a:xfrm flipH="1">
            <a:off x="4481512" y="1557337"/>
            <a:ext cx="7119935" cy="328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EEE17C-6295-0961-FA35-A65FCF827F28}"/>
              </a:ext>
            </a:extLst>
          </p:cNvPr>
          <p:cNvSpPr/>
          <p:nvPr/>
        </p:nvSpPr>
        <p:spPr>
          <a:xfrm flipH="1">
            <a:off x="633412" y="4110038"/>
            <a:ext cx="2624137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946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6"/>
            <a:ext cx="10515600" cy="211206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(F7) </a:t>
            </a:r>
            <a:br>
              <a:rPr lang="fr-FR" dirty="0"/>
            </a:br>
            <a:r>
              <a:rPr lang="fr-FR" dirty="0"/>
              <a:t>        &lt; </a:t>
            </a:r>
            <a:r>
              <a:rPr lang="fr-FR" dirty="0" err="1"/>
              <a:t>Step</a:t>
            </a:r>
            <a:r>
              <a:rPr lang="fr-FR" dirty="0"/>
              <a:t> Over(F8)</a:t>
            </a:r>
            <a:br>
              <a:rPr lang="fr-FR" dirty="0"/>
            </a:br>
            <a:r>
              <a:rPr lang="fr-FR" dirty="0"/>
              <a:t>                    &lt; </a:t>
            </a:r>
            <a:r>
              <a:rPr lang="fr-FR" dirty="0" err="1"/>
              <a:t>Step</a:t>
            </a:r>
            <a:r>
              <a:rPr lang="fr-FR" dirty="0"/>
              <a:t> Out (Maj F8)  </a:t>
            </a:r>
            <a:br>
              <a:rPr lang="fr-FR" dirty="0"/>
            </a:br>
            <a:r>
              <a:rPr lang="fr-FR" dirty="0"/>
              <a:t>                  &lt; </a:t>
            </a:r>
            <a:r>
              <a:rPr lang="fr-FR" dirty="0" err="1"/>
              <a:t>Resume</a:t>
            </a:r>
            <a:r>
              <a:rPr lang="fr-FR" dirty="0"/>
              <a:t> (F9)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4CECD-8FC7-4562-838E-126B21BF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80" y="3057492"/>
            <a:ext cx="3956661" cy="1071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B89337-D097-C0E8-7AA6-5493C7E9D8F6}"/>
              </a:ext>
            </a:extLst>
          </p:cNvPr>
          <p:cNvSpPr/>
          <p:nvPr/>
        </p:nvSpPr>
        <p:spPr>
          <a:xfrm flipH="1">
            <a:off x="6215061" y="3264693"/>
            <a:ext cx="404814" cy="345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222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32DA-C2B4-D18C-34CC-9B8A493E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266541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Coffee Break</a:t>
            </a:r>
          </a:p>
        </p:txBody>
      </p:sp>
    </p:spTree>
    <p:extLst>
      <p:ext uri="{BB962C8B-B14F-4D97-AF65-F5344CB8AC3E}">
        <p14:creationId xmlns:p14="http://schemas.microsoft.com/office/powerpoint/2010/main" val="3550987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CBB9-1DF1-319F-E9EE-18FC0326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Complains on JavaScript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1162B-3ED2-8A2C-88D8-E6CCCEB22493}"/>
              </a:ext>
            </a:extLst>
          </p:cNvPr>
          <p:cNvSpPr txBox="1"/>
          <p:nvPr/>
        </p:nvSpPr>
        <p:spPr>
          <a:xfrm>
            <a:off x="4004416" y="1938338"/>
            <a:ext cx="73493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Christmas </a:t>
            </a:r>
            <a:r>
              <a:rPr lang="fr-FR" sz="2800" dirty="0" err="1"/>
              <a:t>Wish</a:t>
            </a:r>
            <a:r>
              <a:rPr lang="fr-FR" sz="2800" dirty="0"/>
              <a:t> List, </a:t>
            </a:r>
            <a:r>
              <a:rPr lang="fr-FR" sz="2800" dirty="0" err="1"/>
              <a:t>ask</a:t>
            </a:r>
            <a:endParaRPr lang="fr-FR" sz="2800" dirty="0"/>
          </a:p>
          <a:p>
            <a:r>
              <a:rPr lang="fr-FR" sz="2800" dirty="0"/>
              <a:t> </a:t>
            </a:r>
          </a:p>
          <a:p>
            <a:pPr marL="457200" indent="-457200">
              <a:buFontTx/>
              <a:buChar char="-"/>
            </a:pPr>
            <a:r>
              <a:rPr lang="fr-FR" sz="2800" dirty="0"/>
              <a:t>Types </a:t>
            </a:r>
            <a:r>
              <a:rPr lang="fr-FR" sz="2800" dirty="0" err="1"/>
              <a:t>declarations</a:t>
            </a:r>
            <a:r>
              <a:rPr lang="fr-FR" sz="2800" dirty="0"/>
              <a:t> </a:t>
            </a:r>
            <a:br>
              <a:rPr lang="fr-FR" sz="2800" dirty="0"/>
            </a:br>
            <a:r>
              <a:rPr lang="fr-FR" sz="2800" dirty="0"/>
              <a:t>(standard types, structural types, union types)</a:t>
            </a:r>
            <a:endParaRPr lang="fr-FR" sz="2800" b="1" dirty="0"/>
          </a:p>
          <a:p>
            <a:pPr marL="457200" indent="-457200">
              <a:buFontTx/>
              <a:buChar char="-"/>
            </a:pPr>
            <a:r>
              <a:rPr lang="fr-FR" sz="2800" b="1" dirty="0" err="1"/>
              <a:t>Compiled</a:t>
            </a:r>
            <a:r>
              <a:rPr lang="fr-FR" sz="2800" b="1" dirty="0"/>
              <a:t>-time  Type checking</a:t>
            </a:r>
          </a:p>
          <a:p>
            <a:pPr marL="457200" indent="-457200">
              <a:buFontTx/>
              <a:buChar char="-"/>
            </a:pP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Implicit</a:t>
            </a:r>
            <a:r>
              <a:rPr lang="fr-FR" sz="2800" dirty="0"/>
              <a:t> types </a:t>
            </a:r>
            <a:r>
              <a:rPr lang="fr-FR" sz="2800" dirty="0" err="1"/>
              <a:t>inference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b="1" dirty="0"/>
              <a:t>Object-</a:t>
            </a:r>
            <a:r>
              <a:rPr lang="fr-FR" sz="2800" b="1" dirty="0" err="1"/>
              <a:t>Oriented</a:t>
            </a:r>
            <a:r>
              <a:rPr lang="fr-FR" sz="2800" b="1" dirty="0"/>
              <a:t> Classes</a:t>
            </a:r>
          </a:p>
          <a:p>
            <a:pPr marL="457200" indent="-457200">
              <a:buFontTx/>
              <a:buChar char="-"/>
            </a:pPr>
            <a:r>
              <a:rPr lang="fr-FR" sz="2800" dirty="0" err="1"/>
              <a:t>Templates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dirty="0"/>
              <a:t>Spread </a:t>
            </a:r>
            <a:r>
              <a:rPr lang="fr-FR" sz="2800" dirty="0" err="1"/>
              <a:t>operators</a:t>
            </a:r>
            <a:endParaRPr lang="fr-FR" sz="2800" dirty="0"/>
          </a:p>
          <a:p>
            <a:pPr marL="457200" indent="-457200">
              <a:buFontTx/>
              <a:buChar char="-"/>
            </a:pPr>
            <a:r>
              <a:rPr lang="fr-FR" sz="2800" dirty="0" err="1"/>
              <a:t>Syntacic</a:t>
            </a:r>
            <a:r>
              <a:rPr lang="fr-FR" sz="2800" dirty="0"/>
              <a:t> </a:t>
            </a:r>
            <a:r>
              <a:rPr lang="fr-FR" sz="2800" dirty="0" err="1"/>
              <a:t>sugars</a:t>
            </a:r>
            <a:endParaRPr lang="fr-FR" sz="2800" dirty="0"/>
          </a:p>
          <a:p>
            <a:r>
              <a:rPr lang="fr-FR" sz="2800" dirty="0"/>
              <a:t>..</a:t>
            </a:r>
          </a:p>
        </p:txBody>
      </p:sp>
      <p:pic>
        <p:nvPicPr>
          <p:cNvPr id="1026" name="Picture 2" descr="Children's Christmas Wish List - Etsy UK">
            <a:extLst>
              <a:ext uri="{FF2B5EF4-FFF2-40B4-BE49-F238E27FC236}">
                <a16:creationId xmlns:a16="http://schemas.microsoft.com/office/drawing/2014/main" id="{914B4A65-445C-CD9A-030D-C7FA9C35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4" y="2082671"/>
            <a:ext cx="3510637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514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A38C-3B78-366E-6FA2-FB8265A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2050" name="Picture 2" descr="15 DIY Gift Box Ideas – Decorative Christmas Gift Boxes">
            <a:extLst>
              <a:ext uri="{FF2B5EF4-FFF2-40B4-BE49-F238E27FC236}">
                <a16:creationId xmlns:a16="http://schemas.microsoft.com/office/drawing/2014/main" id="{EE60E02D-4E1F-885D-2CBD-2D63C5A9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828800"/>
            <a:ext cx="267725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ypeScript Helps Enterprise Developers - The New Stack">
            <a:extLst>
              <a:ext uri="{FF2B5EF4-FFF2-40B4-BE49-F238E27FC236}">
                <a16:creationId xmlns:a16="http://schemas.microsoft.com/office/drawing/2014/main" id="{BB2F4FC8-8CC4-E50E-2FD0-845A978E1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6" y="3213439"/>
            <a:ext cx="3259270" cy="18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d transparent gift box with question mark symbol icon isolated. FAQ or  frequently asked questions, minimal concept, 3d render illustration  14343390 PNG">
            <a:extLst>
              <a:ext uri="{FF2B5EF4-FFF2-40B4-BE49-F238E27FC236}">
                <a16:creationId xmlns:a16="http://schemas.microsoft.com/office/drawing/2014/main" id="{77CEE8AB-926D-15AA-FECD-B6B7479C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64" y="2128838"/>
            <a:ext cx="2295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eck Marks Ok List Comments PNG Image | Transparent PNG Free Download on  SeekPNG">
            <a:extLst>
              <a:ext uri="{FF2B5EF4-FFF2-40B4-BE49-F238E27FC236}">
                <a16:creationId xmlns:a16="http://schemas.microsoft.com/office/drawing/2014/main" id="{0737A4DC-FE4C-FE7A-372D-46D4C10F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203" y="2757487"/>
            <a:ext cx="1915848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29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8DFB-4EF4-970E-AA4F-89EF0C3E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Edit a </a:t>
            </a:r>
            <a:r>
              <a:rPr lang="fr-FR" dirty="0" err="1"/>
              <a:t>TypeScript</a:t>
            </a:r>
            <a:r>
              <a:rPr lang="fr-FR" dirty="0"/>
              <a:t>  *.</a:t>
            </a:r>
            <a:r>
              <a:rPr lang="fr-FR" dirty="0" err="1"/>
              <a:t>ts</a:t>
            </a:r>
            <a:r>
              <a:rPr lang="fr-FR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2F7E7-0042-554A-8C60-0566EE2F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63" y="1581893"/>
            <a:ext cx="10428874" cy="48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8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229F-B7F4-DAF3-8C65-99418C7E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Right Click « Compile </a:t>
            </a:r>
            <a:r>
              <a:rPr lang="fr-FR" dirty="0" err="1"/>
              <a:t>TypeScript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2975D-9DC4-D7BE-9E54-5FFA5D883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25" y="1347554"/>
            <a:ext cx="5753599" cy="5391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605AE1-A048-DDB9-A6BF-1B0F53164464}"/>
              </a:ext>
            </a:extLst>
          </p:cNvPr>
          <p:cNvSpPr/>
          <p:nvPr/>
        </p:nvSpPr>
        <p:spPr>
          <a:xfrm flipH="1">
            <a:off x="5781673" y="6062663"/>
            <a:ext cx="3790951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7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248389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NodeJs</a:t>
            </a:r>
            <a:r>
              <a:rPr lang="fr-FR" dirty="0"/>
              <a:t> exe</a:t>
            </a:r>
            <a:br>
              <a:rPr lang="fr-FR" dirty="0"/>
            </a:br>
            <a:r>
              <a:rPr lang="fr-FR" dirty="0"/>
              <a:t>(check version)</a:t>
            </a:r>
            <a:br>
              <a:rPr lang="fr-FR" dirty="0"/>
            </a:br>
            <a:br>
              <a:rPr lang="fr-FR" dirty="0"/>
            </a:br>
            <a:r>
              <a:rPr lang="fr-FR" sz="6000" b="1" dirty="0"/>
              <a:t>C:&gt; </a:t>
            </a:r>
            <a:r>
              <a:rPr lang="fr-FR" sz="6000" b="1" dirty="0" err="1"/>
              <a:t>node</a:t>
            </a:r>
            <a:r>
              <a:rPr lang="fr-FR" sz="6000" b="1" dirty="0"/>
              <a:t> -v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2DFF1-D771-75D6-1868-463C268A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81" y="3581942"/>
            <a:ext cx="8866638" cy="12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70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5ED-ED76-B77F-DB48-52791FA5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Open Item « .</a:t>
            </a:r>
            <a:r>
              <a:rPr lang="fr-FR" dirty="0" err="1"/>
              <a:t>ts</a:t>
            </a:r>
            <a:r>
              <a:rPr lang="fr-FR" dirty="0"/>
              <a:t> » &gt;  </a:t>
            </a:r>
            <a:r>
              <a:rPr lang="fr-FR" dirty="0" err="1"/>
              <a:t>Sub</a:t>
            </a:r>
            <a:r>
              <a:rPr lang="fr-FR" dirty="0"/>
              <a:t> Item « .</a:t>
            </a:r>
            <a:r>
              <a:rPr lang="fr-FR" dirty="0" err="1"/>
              <a:t>js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Js</a:t>
            </a:r>
            <a:r>
              <a:rPr lang="fr-FR" dirty="0"/>
              <a:t>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F30E1-0AB2-F135-4CE1-F30CD097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3" y="1690688"/>
            <a:ext cx="11181473" cy="50998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D401FA-F099-3112-45A5-26708C7EEAEC}"/>
              </a:ext>
            </a:extLst>
          </p:cNvPr>
          <p:cNvSpPr/>
          <p:nvPr/>
        </p:nvSpPr>
        <p:spPr>
          <a:xfrm flipH="1">
            <a:off x="1471609" y="3281363"/>
            <a:ext cx="2476503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2ACD77-AAC9-AE8F-9B60-3694333CC124}"/>
              </a:ext>
            </a:extLst>
          </p:cNvPr>
          <p:cNvSpPr/>
          <p:nvPr/>
        </p:nvSpPr>
        <p:spPr>
          <a:xfrm flipH="1">
            <a:off x="1157283" y="3021013"/>
            <a:ext cx="314325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B78B21-80AD-ECF4-3BB5-07E0FF0D1A2C}"/>
              </a:ext>
            </a:extLst>
          </p:cNvPr>
          <p:cNvSpPr/>
          <p:nvPr/>
        </p:nvSpPr>
        <p:spPr>
          <a:xfrm flipH="1">
            <a:off x="6134095" y="3419475"/>
            <a:ext cx="4067179" cy="2476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378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D1E5-8A3E-FE9F-A7C9-022F97B8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65125"/>
            <a:ext cx="11858624" cy="2235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Ts program</a:t>
            </a:r>
            <a:br>
              <a:rPr lang="fr-FR" dirty="0"/>
            </a:br>
            <a:r>
              <a:rPr lang="fr-FR" dirty="0"/>
              <a:t>… (No Run/</a:t>
            </a:r>
            <a:r>
              <a:rPr lang="fr-FR" dirty="0" err="1"/>
              <a:t>Debug</a:t>
            </a:r>
            <a:r>
              <a:rPr lang="fr-FR" dirty="0"/>
              <a:t>/</a:t>
            </a:r>
            <a:r>
              <a:rPr lang="fr-FR" dirty="0" err="1"/>
              <a:t>breakpoint</a:t>
            </a:r>
            <a:r>
              <a:rPr lang="fr-FR" dirty="0"/>
              <a:t> in *.</a:t>
            </a:r>
            <a:r>
              <a:rPr lang="fr-FR" dirty="0" err="1"/>
              <a:t>ts</a:t>
            </a:r>
            <a:r>
              <a:rPr lang="fr-FR" dirty="0"/>
              <a:t>,  but ok in *.</a:t>
            </a:r>
            <a:r>
              <a:rPr lang="fr-FR" dirty="0" err="1"/>
              <a:t>js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« .</a:t>
            </a:r>
            <a:r>
              <a:rPr lang="fr-FR" dirty="0" err="1"/>
              <a:t>map</a:t>
            </a:r>
            <a:r>
              <a:rPr lang="fr-FR" dirty="0"/>
              <a:t> » file for mapping </a:t>
            </a:r>
            <a:r>
              <a:rPr lang="fr-FR" dirty="0" err="1"/>
              <a:t>ts</a:t>
            </a:r>
            <a:r>
              <a:rPr lang="fr-FR" dirty="0"/>
              <a:t> line X &lt;-&gt; </a:t>
            </a:r>
            <a:r>
              <a:rPr lang="fr-FR" dirty="0" err="1"/>
              <a:t>js</a:t>
            </a:r>
            <a:r>
              <a:rPr lang="fr-FR" dirty="0"/>
              <a:t> line 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88048-571A-3CA9-F7B9-003AD617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292" y="2943153"/>
            <a:ext cx="3943692" cy="16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73EF-EC9B-041B-E88A-D47BA4EC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0963"/>
            <a:ext cx="12125325" cy="176847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Edit Settings &gt; </a:t>
            </a:r>
            <a:r>
              <a:rPr lang="fr-FR" dirty="0" err="1"/>
              <a:t>TypeScript</a:t>
            </a:r>
            <a:r>
              <a:rPr lang="fr-FR" dirty="0"/>
              <a:t>  &gt; Recompile on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2EB2C-E908-F3AC-7241-A26EEB78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95298"/>
            <a:ext cx="6738386" cy="4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8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5748-2E83-1C26-A3BD-A37AC238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65125"/>
            <a:ext cx="11801475" cy="1325563"/>
          </a:xfrm>
        </p:spPr>
        <p:txBody>
          <a:bodyPr/>
          <a:lstStyle/>
          <a:p>
            <a:r>
              <a:rPr lang="fr-FR" dirty="0"/>
              <a:t>Edit on </a:t>
            </a:r>
            <a:r>
              <a:rPr lang="fr-FR" dirty="0" err="1"/>
              <a:t>Left</a:t>
            </a:r>
            <a:r>
              <a:rPr lang="fr-FR" dirty="0"/>
              <a:t> *.</a:t>
            </a:r>
            <a:r>
              <a:rPr lang="fr-FR" dirty="0" err="1"/>
              <a:t>ts</a:t>
            </a:r>
            <a:r>
              <a:rPr lang="fr-FR" dirty="0"/>
              <a:t> … </a:t>
            </a:r>
            <a:r>
              <a:rPr lang="fr-FR" dirty="0" err="1"/>
              <a:t>see</a:t>
            </a:r>
            <a:r>
              <a:rPr lang="fr-FR" dirty="0"/>
              <a:t> real time change in right *.</a:t>
            </a:r>
            <a:r>
              <a:rPr lang="fr-FR" dirty="0" err="1"/>
              <a:t>js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5369D-BE30-D888-EEDF-A68F38D0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81" y="1853367"/>
            <a:ext cx="9944962" cy="45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09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28CF-7C98-C9F5-6109-C51C0279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-1952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Edit </a:t>
            </a:r>
            <a:r>
              <a:rPr lang="fr-FR" dirty="0" err="1"/>
              <a:t>many</a:t>
            </a:r>
            <a:r>
              <a:rPr lang="fr-FR" dirty="0"/>
              <a:t> **/*.</a:t>
            </a:r>
            <a:r>
              <a:rPr lang="fr-FR" dirty="0" err="1"/>
              <a:t>ts</a:t>
            </a:r>
            <a:r>
              <a:rPr lang="fr-FR" dirty="0"/>
              <a:t> …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corresponding</a:t>
            </a:r>
            <a:r>
              <a:rPr lang="fr-FR" dirty="0"/>
              <a:t> **/*.</a:t>
            </a:r>
            <a:r>
              <a:rPr lang="fr-FR" dirty="0" err="1"/>
              <a:t>js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300D1-8CF6-1A3B-C151-85DCC7F4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17" y="1444703"/>
            <a:ext cx="2507687" cy="362328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04D90A4-FD5D-0421-880E-5A96347599AE}"/>
              </a:ext>
            </a:extLst>
          </p:cNvPr>
          <p:cNvSpPr/>
          <p:nvPr/>
        </p:nvSpPr>
        <p:spPr>
          <a:xfrm>
            <a:off x="3174420" y="2881312"/>
            <a:ext cx="781050" cy="547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0A296-D983-A24B-B714-053F88B0D6B5}"/>
              </a:ext>
            </a:extLst>
          </p:cNvPr>
          <p:cNvSpPr txBox="1"/>
          <p:nvPr/>
        </p:nvSpPr>
        <p:spPr>
          <a:xfrm>
            <a:off x="3031394" y="2134968"/>
            <a:ext cx="1192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Expand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 err="1"/>
              <a:t>views</a:t>
            </a:r>
            <a:endParaRPr lang="fr-FR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3DCDAFA-233E-719E-BE3D-1234479E65BC}"/>
              </a:ext>
            </a:extLst>
          </p:cNvPr>
          <p:cNvSpPr/>
          <p:nvPr/>
        </p:nvSpPr>
        <p:spPr>
          <a:xfrm>
            <a:off x="5355369" y="6104705"/>
            <a:ext cx="781050" cy="547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6C365-4FF8-B571-20E4-9FBB475E7F28}"/>
              </a:ext>
            </a:extLst>
          </p:cNvPr>
          <p:cNvSpPr txBox="1"/>
          <p:nvPr/>
        </p:nvSpPr>
        <p:spPr>
          <a:xfrm>
            <a:off x="5129124" y="5206656"/>
            <a:ext cx="2014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Check </a:t>
            </a:r>
            <a:br>
              <a:rPr lang="fr-FR" sz="2400" b="1" dirty="0"/>
            </a:br>
            <a:r>
              <a:rPr lang="fr-FR" sz="2400" b="1" dirty="0"/>
              <a:t>on </a:t>
            </a:r>
            <a:r>
              <a:rPr lang="fr-FR" sz="2400" b="1" dirty="0" err="1"/>
              <a:t>FileSystem</a:t>
            </a:r>
            <a:r>
              <a:rPr lang="fr-FR" sz="2400" dirty="0"/>
              <a:t> 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73F931-4914-DF49-17FC-EB4762B4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15" y="2513647"/>
            <a:ext cx="4980102" cy="42866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CE03B9-1AA1-A6B2-06C5-1708F2CD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77" y="1386927"/>
            <a:ext cx="2305250" cy="27510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6475A9-5028-CFA4-91E9-D5A814809DF6}"/>
              </a:ext>
            </a:extLst>
          </p:cNvPr>
          <p:cNvSpPr/>
          <p:nvPr/>
        </p:nvSpPr>
        <p:spPr>
          <a:xfrm flipH="1">
            <a:off x="556594" y="2278739"/>
            <a:ext cx="772144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A1C26-1205-0717-8187-BBEAC9945E71}"/>
              </a:ext>
            </a:extLst>
          </p:cNvPr>
          <p:cNvSpPr/>
          <p:nvPr/>
        </p:nvSpPr>
        <p:spPr>
          <a:xfrm flipH="1">
            <a:off x="4993553" y="2762456"/>
            <a:ext cx="1007295" cy="452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27B11-BDCA-563F-6CC4-8C1DB0C0CD21}"/>
              </a:ext>
            </a:extLst>
          </p:cNvPr>
          <p:cNvSpPr/>
          <p:nvPr/>
        </p:nvSpPr>
        <p:spPr>
          <a:xfrm flipH="1">
            <a:off x="7143714" y="4055151"/>
            <a:ext cx="1085885" cy="640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810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97D7-5626-84BC-7822-6A8FFFD3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4250" cy="3149600"/>
          </a:xfrm>
        </p:spPr>
        <p:txBody>
          <a:bodyPr>
            <a:normAutofit/>
          </a:bodyPr>
          <a:lstStyle/>
          <a:p>
            <a:pPr algn="ctr"/>
            <a:br>
              <a:rPr lang="fr-FR" dirty="0"/>
            </a:br>
            <a:r>
              <a:rPr lang="fr-FR" dirty="0" err="1"/>
              <a:t>tsc</a:t>
            </a:r>
            <a:r>
              <a:rPr lang="fr-FR" dirty="0"/>
              <a:t> = </a:t>
            </a:r>
            <a:r>
              <a:rPr lang="fr-FR" b="1" dirty="0" err="1"/>
              <a:t>T</a:t>
            </a:r>
            <a:r>
              <a:rPr lang="fr-FR" dirty="0" err="1"/>
              <a:t>ype</a:t>
            </a:r>
            <a:r>
              <a:rPr lang="fr-FR" b="1" dirty="0" err="1"/>
              <a:t>S</a:t>
            </a:r>
            <a:r>
              <a:rPr lang="fr-FR" dirty="0" err="1"/>
              <a:t>cript</a:t>
            </a:r>
            <a:r>
              <a:rPr lang="fr-FR" dirty="0"/>
              <a:t> </a:t>
            </a:r>
            <a:r>
              <a:rPr lang="fr-FR" b="1" dirty="0"/>
              <a:t>C</a:t>
            </a:r>
            <a:r>
              <a:rPr lang="fr-FR" dirty="0"/>
              <a:t>ompiler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same</a:t>
            </a:r>
            <a:r>
              <a:rPr lang="fr-FR" dirty="0"/>
              <a:t> as in IDE, but in batch mode, for CI-CD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44656-956C-E720-DFE8-527F829454B6}"/>
              </a:ext>
            </a:extLst>
          </p:cNvPr>
          <p:cNvSpPr txBox="1"/>
          <p:nvPr/>
        </p:nvSpPr>
        <p:spPr>
          <a:xfrm>
            <a:off x="2376487" y="3938330"/>
            <a:ext cx="82527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tsc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internally</a:t>
            </a:r>
            <a:r>
              <a:rPr lang="fr-FR" sz="3200" dirty="0"/>
              <a:t> </a:t>
            </a:r>
            <a:r>
              <a:rPr lang="fr-FR" sz="3200" dirty="0" err="1"/>
              <a:t>used</a:t>
            </a:r>
            <a:r>
              <a:rPr lang="fr-FR" sz="3200" dirty="0"/>
              <a:t> by </a:t>
            </a:r>
            <a:r>
              <a:rPr lang="fr-FR" sz="3200" dirty="0" err="1"/>
              <a:t>WebStorm</a:t>
            </a:r>
            <a:r>
              <a:rPr lang="fr-FR" sz="3200" dirty="0"/>
              <a:t> </a:t>
            </a:r>
          </a:p>
          <a:p>
            <a:r>
              <a:rPr lang="fr-FR" sz="3200" dirty="0"/>
              <a:t>   … / </a:t>
            </a:r>
            <a:r>
              <a:rPr lang="fr-FR" sz="3200" dirty="0" err="1"/>
              <a:t>IntelliJ</a:t>
            </a:r>
            <a:r>
              <a:rPr lang="fr-FR" sz="3200" dirty="0"/>
              <a:t> /  </a:t>
            </a:r>
            <a:r>
              <a:rPr lang="fr-FR" sz="3200" dirty="0" err="1"/>
              <a:t>VisualStudio</a:t>
            </a:r>
            <a:r>
              <a:rPr lang="fr-FR" sz="3200" dirty="0"/>
              <a:t> Code / Eclipse !!</a:t>
            </a:r>
          </a:p>
          <a:p>
            <a:endParaRPr lang="fr-FR" sz="3200" dirty="0"/>
          </a:p>
          <a:p>
            <a:r>
              <a:rPr lang="fr-FR" sz="3200" dirty="0" err="1"/>
              <a:t>tsc</a:t>
            </a:r>
            <a:r>
              <a:rPr lang="fr-FR" sz="3200" dirty="0"/>
              <a:t> </a:t>
            </a:r>
            <a:r>
              <a:rPr lang="fr-FR" sz="3200" dirty="0" err="1"/>
              <a:t>even</a:t>
            </a:r>
            <a:r>
              <a:rPr lang="fr-FR" sz="3200" dirty="0"/>
              <a:t> </a:t>
            </a:r>
            <a:r>
              <a:rPr lang="fr-FR" sz="3200" dirty="0" err="1"/>
              <a:t>generalised</a:t>
            </a:r>
            <a:r>
              <a:rPr lang="fr-FR" sz="3200" dirty="0"/>
              <a:t> </a:t>
            </a:r>
            <a:r>
              <a:rPr lang="fr-FR" sz="3200" dirty="0" err="1"/>
              <a:t>it</a:t>
            </a:r>
            <a:r>
              <a:rPr lang="fr-FR" sz="3200" dirty="0"/>
              <a:t> as « langage server » </a:t>
            </a:r>
          </a:p>
          <a:p>
            <a:r>
              <a:rPr lang="fr-FR" sz="3200" dirty="0"/>
              <a:t>=&gt; You have exact </a:t>
            </a:r>
            <a:r>
              <a:rPr lang="fr-FR" sz="3200" dirty="0" err="1"/>
              <a:t>same</a:t>
            </a:r>
            <a:r>
              <a:rPr lang="fr-FR" sz="3200" dirty="0"/>
              <a:t> compilation in all </a:t>
            </a:r>
            <a:r>
              <a:rPr lang="fr-FR" sz="3200" dirty="0" err="1"/>
              <a:t>IDEs</a:t>
            </a:r>
            <a:r>
              <a:rPr lang="fr-FR" sz="3200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470481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1F4C-1004-F4FD-2680-6465CF20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65087"/>
            <a:ext cx="11239500" cy="1325563"/>
          </a:xfrm>
        </p:spPr>
        <p:txBody>
          <a:bodyPr/>
          <a:lstStyle/>
          <a:p>
            <a:pPr algn="ctr"/>
            <a:r>
              <a:rPr lang="fr-FR" dirty="0">
                <a:hlinkClick r:id="rId2"/>
              </a:rPr>
              <a:t>https://www.typescriptlang.org/docs/handbook/typescript-tooling-in-5-minutes.html</a:t>
            </a:r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488AF-3587-53DA-F4EB-F5CA88AE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642197"/>
            <a:ext cx="9263560" cy="47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84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3D1D-CB6D-9267-9200-9D5A3CE4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–g </a:t>
            </a:r>
            <a:r>
              <a:rPr lang="fr-FR" dirty="0" err="1"/>
              <a:t>typescript</a:t>
            </a:r>
            <a:br>
              <a:rPr lang="fr-FR" dirty="0"/>
            </a:br>
            <a:r>
              <a:rPr lang="fr-FR" dirty="0"/>
              <a:t>( « -g » for « --global »  …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tsc</a:t>
            </a:r>
            <a:r>
              <a:rPr lang="fr-FR" dirty="0"/>
              <a:t> in </a:t>
            </a:r>
            <a:r>
              <a:rPr lang="fr-FR" dirty="0" err="1"/>
              <a:t>node</a:t>
            </a:r>
            <a:r>
              <a:rPr lang="fr-FR" dirty="0"/>
              <a:t> %PATH%)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0603C-00B0-7C35-D506-D7D37FC1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2634546"/>
            <a:ext cx="9762066" cy="15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1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10D9-D77E-92E3-C052-B4871B41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71575"/>
          </a:xfrm>
        </p:spPr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22212-A48A-6304-193C-EEFE8BF5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42" y="1042739"/>
            <a:ext cx="9762066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6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266A-F369-A687-6474-2FE195D5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114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3 uses cases …</a:t>
            </a:r>
            <a:br>
              <a:rPr lang="fr-FR" dirty="0"/>
            </a:br>
            <a:br>
              <a:rPr lang="fr-FR" dirty="0"/>
            </a:br>
            <a:r>
              <a:rPr lang="fr-FR" dirty="0"/>
              <a:t>1/ compile 1 single .</a:t>
            </a:r>
            <a:r>
              <a:rPr lang="fr-FR" dirty="0" err="1"/>
              <a:t>ts</a:t>
            </a:r>
            <a:r>
              <a:rPr lang="fr-FR" dirty="0"/>
              <a:t> file</a:t>
            </a:r>
            <a:br>
              <a:rPr lang="fr-FR" dirty="0"/>
            </a:br>
            <a:r>
              <a:rPr lang="fr-FR" dirty="0"/>
              <a:t>2/ compile **/*.</a:t>
            </a:r>
            <a:r>
              <a:rPr lang="fr-FR" dirty="0" err="1"/>
              <a:t>ts</a:t>
            </a:r>
            <a:r>
              <a:rPr lang="fr-FR" dirty="0"/>
              <a:t> in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/>
              <a:t>3/ « -w » real-time </a:t>
            </a:r>
            <a:r>
              <a:rPr lang="fr-FR" dirty="0" err="1"/>
              <a:t>watch</a:t>
            </a:r>
            <a:r>
              <a:rPr lang="fr-FR" dirty="0"/>
              <a:t> to recompile on change</a:t>
            </a:r>
          </a:p>
        </p:txBody>
      </p:sp>
    </p:spTree>
    <p:extLst>
      <p:ext uri="{BB962C8B-B14F-4D97-AF65-F5344CB8AC3E}">
        <p14:creationId xmlns:p14="http://schemas.microsoft.com/office/powerpoint/2010/main" val="170759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A49B-7AAF-0DBA-62AB-461F3F9E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326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installed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which</a:t>
            </a:r>
            <a:r>
              <a:rPr lang="fr-FR" dirty="0"/>
              <a:t> one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resolved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C:&gt; </a:t>
            </a:r>
            <a:r>
              <a:rPr lang="fr-FR" sz="5300" b="1" dirty="0" err="1"/>
              <a:t>where</a:t>
            </a:r>
            <a:r>
              <a:rPr lang="fr-FR" sz="5300" b="1" dirty="0"/>
              <a:t> </a:t>
            </a:r>
            <a:r>
              <a:rPr lang="fr-FR" sz="5300" b="1" dirty="0" err="1"/>
              <a:t>node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A53F7-506A-C57A-FD49-6BA1F2A8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1" y="3429000"/>
            <a:ext cx="11135785" cy="11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03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0A88-76F3-4EF7-CB61-439EC012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r>
              <a:rPr lang="fr-FR" b="1" dirty="0"/>
              <a:t>   single-</a:t>
            </a:r>
            <a:r>
              <a:rPr lang="fr-FR" b="1" dirty="0" err="1"/>
              <a:t>file.ts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2D52D-D343-1536-5437-B80A78CA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56" y="2177306"/>
            <a:ext cx="9743014" cy="25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5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8DC5-4FDD-5399-9FD1-E3143E8F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365124"/>
            <a:ext cx="11849100" cy="21637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Tsc</a:t>
            </a:r>
            <a:r>
              <a:rPr lang="fr-FR" dirty="0"/>
              <a:t> Compiles …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 messages at compile-time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Compare… </a:t>
            </a:r>
            <a:r>
              <a:rPr lang="fr-FR" dirty="0" err="1"/>
              <a:t>remember</a:t>
            </a:r>
            <a:r>
              <a:rPr lang="fr-FR" dirty="0"/>
              <a:t> typo </a:t>
            </a:r>
            <a:r>
              <a:rPr lang="fr-FR" dirty="0" err="1"/>
              <a:t>found</a:t>
            </a:r>
            <a:r>
              <a:rPr lang="fr-FR" dirty="0"/>
              <a:t> at runtime ?</a:t>
            </a:r>
            <a:br>
              <a:rPr lang="fr-FR" dirty="0"/>
            </a:br>
            <a:r>
              <a:rPr lang="fr-FR" dirty="0"/>
              <a:t>https://my-broken-web-site-deployed-in-PROD.html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A9203-EBAE-942F-5DF8-A7012ED1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281230"/>
            <a:ext cx="9754445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8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C35C-73A2-7FE4-6403-8FF413DE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tsc</a:t>
            </a:r>
            <a:r>
              <a:rPr lang="fr-FR" dirty="0"/>
              <a:t> configuration file: « </a:t>
            </a:r>
            <a:r>
              <a:rPr lang="fr-FR" dirty="0" err="1"/>
              <a:t>tsconfig.json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314E6-82AF-9D85-7AD4-574A28C4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42" y="2190576"/>
            <a:ext cx="6820491" cy="4000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CA2AEE-D5ED-9940-01C1-9FC75DBA956D}"/>
              </a:ext>
            </a:extLst>
          </p:cNvPr>
          <p:cNvSpPr/>
          <p:nvPr/>
        </p:nvSpPr>
        <p:spPr>
          <a:xfrm flipH="1">
            <a:off x="6881194" y="4883827"/>
            <a:ext cx="1729406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D74D2D-5D8C-974B-6BB6-C3D87B727FA8}"/>
              </a:ext>
            </a:extLst>
          </p:cNvPr>
          <p:cNvSpPr/>
          <p:nvPr/>
        </p:nvSpPr>
        <p:spPr>
          <a:xfrm flipH="1">
            <a:off x="4485656" y="3035977"/>
            <a:ext cx="2505693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4015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BA01-054D-3B46-36C3-BB9F8230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Default </a:t>
            </a:r>
            <a:r>
              <a:rPr lang="fr-FR" dirty="0" err="1"/>
              <a:t>tsconfig.json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A1253-D787-DBF8-C438-46FF3497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85" y="2257314"/>
            <a:ext cx="3232289" cy="31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51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6FDA-0AA9-B1F0-19AD-C1B695DA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 </a:t>
            </a:r>
            <a:r>
              <a:rPr lang="fr-FR" dirty="0" err="1"/>
              <a:t>sourceMap:true</a:t>
            </a:r>
            <a:r>
              <a:rPr lang="fr-FR" dirty="0"/>
              <a:t>   in </a:t>
            </a:r>
            <a:r>
              <a:rPr lang="fr-FR" dirty="0" err="1"/>
              <a:t>tsconfig.json</a:t>
            </a:r>
            <a:br>
              <a:rPr lang="fr-FR" dirty="0"/>
            </a:br>
            <a:r>
              <a:rPr lang="fr-FR" dirty="0"/>
              <a:t> … and **/*.</a:t>
            </a:r>
            <a:r>
              <a:rPr lang="fr-FR" dirty="0" err="1"/>
              <a:t>js.map</a:t>
            </a:r>
            <a:r>
              <a:rPr lang="fr-FR" dirty="0"/>
              <a:t> files </a:t>
            </a:r>
            <a:r>
              <a:rPr lang="fr-FR" dirty="0" err="1"/>
              <a:t>generated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15B7-6BA8-690E-51E7-14DF9BCF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97" y="2381139"/>
            <a:ext cx="3232289" cy="313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2EBF1F-53B1-D374-486F-F053A6CB5AE6}"/>
              </a:ext>
            </a:extLst>
          </p:cNvPr>
          <p:cNvSpPr/>
          <p:nvPr/>
        </p:nvSpPr>
        <p:spPr>
          <a:xfrm flipH="1">
            <a:off x="1590055" y="3907515"/>
            <a:ext cx="3401044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871E5-71B4-408D-5727-39DC7106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28" y="2128655"/>
            <a:ext cx="2865368" cy="4191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89D98A-73D5-DEAF-8D49-B1B0C0CAF846}"/>
              </a:ext>
            </a:extLst>
          </p:cNvPr>
          <p:cNvSpPr/>
          <p:nvPr/>
        </p:nvSpPr>
        <p:spPr>
          <a:xfrm flipH="1">
            <a:off x="7281243" y="3069315"/>
            <a:ext cx="943595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4B17BE-148F-545A-AF88-088AB4CD6687}"/>
              </a:ext>
            </a:extLst>
          </p:cNvPr>
          <p:cNvSpPr/>
          <p:nvPr/>
        </p:nvSpPr>
        <p:spPr>
          <a:xfrm flipH="1">
            <a:off x="7119317" y="4009975"/>
            <a:ext cx="943595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0BCF8-7864-7AA5-144C-512D011342CD}"/>
              </a:ext>
            </a:extLst>
          </p:cNvPr>
          <p:cNvSpPr/>
          <p:nvPr/>
        </p:nvSpPr>
        <p:spPr>
          <a:xfrm flipH="1">
            <a:off x="7133603" y="4903064"/>
            <a:ext cx="2300909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420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1FB0-12C2-B044-C107-A5CC2C37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365125"/>
            <a:ext cx="12011025" cy="3759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 file   </a:t>
            </a:r>
            <a:br>
              <a:rPr lang="fr-FR" dirty="0"/>
            </a:br>
            <a:r>
              <a:rPr lang="fr-FR" dirty="0"/>
              <a:t>…  = « </a:t>
            </a:r>
            <a:r>
              <a:rPr lang="fr-FR" dirty="0" err="1"/>
              <a:t>lineNumber</a:t>
            </a:r>
            <a:r>
              <a:rPr lang="fr-FR" dirty="0"/>
              <a:t> » </a:t>
            </a:r>
            <a:r>
              <a:rPr lang="fr-FR" dirty="0" err="1"/>
              <a:t>debugging</a:t>
            </a:r>
            <a:r>
              <a:rPr lang="fr-FR" dirty="0"/>
              <a:t> info </a:t>
            </a:r>
            <a:br>
              <a:rPr lang="fr-FR" dirty="0"/>
            </a:br>
            <a:r>
              <a:rPr lang="fr-FR" dirty="0" err="1"/>
              <a:t>between</a:t>
            </a:r>
            <a:r>
              <a:rPr lang="fr-FR" dirty="0"/>
              <a:t> source « *.</a:t>
            </a:r>
            <a:r>
              <a:rPr lang="fr-FR" dirty="0" err="1"/>
              <a:t>ts</a:t>
            </a:r>
            <a:r>
              <a:rPr lang="fr-FR" dirty="0"/>
              <a:t>  » and </a:t>
            </a:r>
            <a:r>
              <a:rPr lang="fr-FR" dirty="0" err="1"/>
              <a:t>generated</a:t>
            </a:r>
            <a:r>
              <a:rPr lang="fr-FR" dirty="0"/>
              <a:t> « *.</a:t>
            </a:r>
            <a:r>
              <a:rPr lang="fr-FR" dirty="0" err="1"/>
              <a:t>js</a:t>
            </a:r>
            <a:r>
              <a:rPr lang="fr-FR" dirty="0"/>
              <a:t> »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java:</a:t>
            </a:r>
            <a:br>
              <a:rPr lang="fr-FR" dirty="0"/>
            </a:br>
            <a:r>
              <a:rPr lang="fr-FR" dirty="0" err="1"/>
              <a:t>between</a:t>
            </a:r>
            <a:r>
              <a:rPr lang="fr-FR" dirty="0"/>
              <a:t> source « *.java » and </a:t>
            </a:r>
            <a:r>
              <a:rPr lang="fr-FR" dirty="0" err="1"/>
              <a:t>generated</a:t>
            </a:r>
            <a:r>
              <a:rPr lang="fr-FR" dirty="0"/>
              <a:t> « *.class »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EA904-58B0-1844-C548-902CA239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22" y="4058508"/>
            <a:ext cx="6751905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4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8142-DD38-DCA1-AF86-6D330C93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and </a:t>
            </a:r>
            <a:r>
              <a:rPr lang="fr-FR" dirty="0" err="1"/>
              <a:t>Analogy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ABB8-ABCF-F6B4-03D5-881A20A8704E}"/>
              </a:ext>
            </a:extLst>
          </p:cNvPr>
          <p:cNvSpPr txBox="1"/>
          <p:nvPr/>
        </p:nvSpPr>
        <p:spPr>
          <a:xfrm>
            <a:off x="700088" y="2323296"/>
            <a:ext cx="111000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JavaScript </a:t>
            </a:r>
            <a:r>
              <a:rPr lang="fr-FR" sz="2800" b="1" dirty="0" err="1"/>
              <a:t>is</a:t>
            </a:r>
            <a:r>
              <a:rPr lang="fr-FR" sz="2800" b="1" dirty="0"/>
              <a:t> the « </a:t>
            </a:r>
            <a:r>
              <a:rPr lang="fr-FR" sz="2800" b="1" dirty="0" err="1"/>
              <a:t>low-level</a:t>
            </a:r>
            <a:r>
              <a:rPr lang="fr-FR" sz="2800" b="1" dirty="0"/>
              <a:t> »  assembler langage (~x64) on the Web</a:t>
            </a:r>
          </a:p>
          <a:p>
            <a:r>
              <a:rPr lang="fr-FR" sz="2800" dirty="0" err="1"/>
              <a:t>Supported</a:t>
            </a:r>
            <a:r>
              <a:rPr lang="fr-FR" sz="2800" dirty="0"/>
              <a:t> by all « web browsers »  AND « </a:t>
            </a:r>
            <a:r>
              <a:rPr lang="fr-FR" sz="2800" dirty="0" err="1"/>
              <a:t>node</a:t>
            </a:r>
            <a:r>
              <a:rPr lang="fr-FR" sz="2800" dirty="0"/>
              <a:t> »   (~</a:t>
            </a:r>
            <a:r>
              <a:rPr lang="fr-FR" sz="2800" dirty="0" err="1"/>
              <a:t>intel</a:t>
            </a:r>
            <a:r>
              <a:rPr lang="fr-FR" sz="2800" dirty="0"/>
              <a:t>/</a:t>
            </a:r>
            <a:r>
              <a:rPr lang="fr-FR" sz="2800" dirty="0" err="1"/>
              <a:t>amd</a:t>
            </a:r>
            <a:r>
              <a:rPr lang="fr-FR" sz="2800" dirty="0"/>
              <a:t> processors)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FBC36-570F-266B-F236-BB8C3369EA17}"/>
              </a:ext>
            </a:extLst>
          </p:cNvPr>
          <p:cNvSpPr txBox="1"/>
          <p:nvPr/>
        </p:nvSpPr>
        <p:spPr>
          <a:xfrm>
            <a:off x="1809750" y="3910011"/>
            <a:ext cx="88528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No </a:t>
            </a:r>
            <a:r>
              <a:rPr lang="fr-FR" sz="2800" b="1" dirty="0" err="1"/>
              <a:t>developper</a:t>
            </a:r>
            <a:r>
              <a:rPr lang="fr-FR" sz="2800" b="1" dirty="0"/>
              <a:t> code </a:t>
            </a:r>
            <a:r>
              <a:rPr lang="fr-FR" sz="2800" b="1" dirty="0" err="1"/>
              <a:t>anymore</a:t>
            </a:r>
            <a:r>
              <a:rPr lang="fr-FR" sz="2800" b="1" dirty="0"/>
              <a:t> in </a:t>
            </a:r>
            <a:r>
              <a:rPr lang="fr-FR" sz="2800" b="1" dirty="0" err="1"/>
              <a:t>assembly</a:t>
            </a:r>
            <a:r>
              <a:rPr lang="fr-FR" sz="2800" b="1" dirty="0"/>
              <a:t> langage </a:t>
            </a:r>
            <a:r>
              <a:rPr lang="fr-FR" sz="2800" b="1" dirty="0" err="1"/>
              <a:t>directly</a:t>
            </a:r>
            <a:endParaRPr lang="fr-FR" sz="2800" dirty="0"/>
          </a:p>
          <a:p>
            <a:r>
              <a:rPr lang="fr-FR" sz="2800" dirty="0"/>
              <a:t>(</a:t>
            </a:r>
            <a:r>
              <a:rPr lang="fr-FR" sz="2800" dirty="0" err="1"/>
              <a:t>they</a:t>
            </a:r>
            <a:r>
              <a:rPr lang="fr-FR" sz="2800" dirty="0"/>
              <a:t> </a:t>
            </a:r>
            <a:r>
              <a:rPr lang="fr-FR" sz="2800" dirty="0" err="1"/>
              <a:t>prefer</a:t>
            </a:r>
            <a:r>
              <a:rPr lang="fr-FR" sz="2800" dirty="0"/>
              <a:t> high-</a:t>
            </a:r>
            <a:r>
              <a:rPr lang="fr-FR" sz="2800" dirty="0" err="1"/>
              <a:t>level</a:t>
            </a:r>
            <a:r>
              <a:rPr lang="fr-FR" sz="2800" dirty="0"/>
              <a:t>  C, C++, Java, C#, Python, 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924BE-3002-1B81-4521-5E639B713149}"/>
              </a:ext>
            </a:extLst>
          </p:cNvPr>
          <p:cNvSpPr txBox="1"/>
          <p:nvPr/>
        </p:nvSpPr>
        <p:spPr>
          <a:xfrm>
            <a:off x="2071688" y="5619748"/>
            <a:ext cx="8923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Web </a:t>
            </a:r>
            <a:r>
              <a:rPr lang="fr-FR" sz="2800" b="1" dirty="0" err="1"/>
              <a:t>developper</a:t>
            </a:r>
            <a:r>
              <a:rPr lang="fr-FR" sz="2800" b="1" dirty="0"/>
              <a:t> </a:t>
            </a:r>
            <a:r>
              <a:rPr lang="fr-FR" sz="2800" b="1" dirty="0" err="1"/>
              <a:t>prefers</a:t>
            </a:r>
            <a:r>
              <a:rPr lang="fr-FR" sz="2800" b="1" dirty="0"/>
              <a:t> </a:t>
            </a:r>
            <a:r>
              <a:rPr lang="fr-FR" sz="2800" b="1" dirty="0" err="1"/>
              <a:t>TypeScript</a:t>
            </a:r>
            <a:r>
              <a:rPr lang="fr-FR" sz="2800" b="1" dirty="0"/>
              <a:t> </a:t>
            </a:r>
            <a:r>
              <a:rPr lang="fr-FR" sz="2800" dirty="0" err="1"/>
              <a:t>rather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</a:t>
            </a:r>
            <a:r>
              <a:rPr lang="fr-FR" sz="2800" dirty="0" err="1"/>
              <a:t>Js</a:t>
            </a:r>
            <a:r>
              <a:rPr lang="fr-FR" sz="2800" dirty="0"/>
              <a:t> </a:t>
            </a:r>
            <a:r>
              <a:rPr lang="fr-FR" sz="2800" dirty="0" err="1"/>
              <a:t>directly</a:t>
            </a:r>
            <a:r>
              <a:rPr lang="fr-FR" sz="2800" dirty="0"/>
              <a:t> ..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DFFAD226-EF3E-C37F-A1A3-ECC4F0C851F3}"/>
              </a:ext>
            </a:extLst>
          </p:cNvPr>
          <p:cNvSpPr/>
          <p:nvPr/>
        </p:nvSpPr>
        <p:spPr>
          <a:xfrm>
            <a:off x="5448300" y="3277403"/>
            <a:ext cx="647700" cy="632608"/>
          </a:xfrm>
          <a:prstGeom prst="plus">
            <a:avLst>
              <a:gd name="adj" fmla="val 423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74EF112-BE21-0615-9CBE-90ADEE3C0F10}"/>
              </a:ext>
            </a:extLst>
          </p:cNvPr>
          <p:cNvSpPr/>
          <p:nvPr/>
        </p:nvSpPr>
        <p:spPr>
          <a:xfrm>
            <a:off x="5369718" y="5238750"/>
            <a:ext cx="804863" cy="25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398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2EB5-C6E8-5A65-DB02-3F8C6792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of The </a:t>
            </a:r>
            <a:r>
              <a:rPr lang="fr-FR" dirty="0" err="1"/>
              <a:t>Remark</a:t>
            </a:r>
            <a:r>
              <a:rPr lang="fr-FR" dirty="0"/>
              <a:t> … </a:t>
            </a:r>
            <a:r>
              <a:rPr lang="fr-FR" dirty="0" err="1"/>
              <a:t>WebAssembly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10FD5-1EB1-8454-5630-06C84EED24F8}"/>
              </a:ext>
            </a:extLst>
          </p:cNvPr>
          <p:cNvSpPr txBox="1"/>
          <p:nvPr/>
        </p:nvSpPr>
        <p:spPr>
          <a:xfrm>
            <a:off x="2614613" y="2164198"/>
            <a:ext cx="7106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JavaScript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such</a:t>
            </a:r>
            <a:r>
              <a:rPr lang="fr-FR" sz="2800" dirty="0"/>
              <a:t> an </a:t>
            </a:r>
            <a:r>
              <a:rPr lang="fr-FR" sz="2800" b="1" dirty="0"/>
              <a:t>horrible </a:t>
            </a:r>
            <a:r>
              <a:rPr lang="fr-FR" sz="2800" b="1" dirty="0" err="1"/>
              <a:t>monster</a:t>
            </a:r>
            <a:r>
              <a:rPr lang="fr-FR" sz="2800" b="1" dirty="0"/>
              <a:t> langage 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b="1" dirty="0" err="1"/>
              <a:t>eval</a:t>
            </a:r>
            <a:r>
              <a:rPr lang="fr-FR" sz="2800" dirty="0"/>
              <a:t> and </a:t>
            </a:r>
            <a:r>
              <a:rPr lang="fr-FR" sz="2800" dirty="0" err="1"/>
              <a:t>strange</a:t>
            </a:r>
            <a:r>
              <a:rPr lang="fr-FR" sz="2800" dirty="0"/>
              <a:t> permissive </a:t>
            </a:r>
            <a:r>
              <a:rPr lang="fr-FR" sz="2800" dirty="0" err="1"/>
              <a:t>things</a:t>
            </a:r>
            <a:r>
              <a:rPr lang="fr-FR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79DE7-C1DD-2EF9-8541-67D2EAB6CC9A}"/>
              </a:ext>
            </a:extLst>
          </p:cNvPr>
          <p:cNvSpPr txBox="1"/>
          <p:nvPr/>
        </p:nvSpPr>
        <p:spPr>
          <a:xfrm>
            <a:off x="2339089" y="3621523"/>
            <a:ext cx="88734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W3c standard « </a:t>
            </a:r>
            <a:r>
              <a:rPr lang="fr-FR" sz="2800" b="1" dirty="0" err="1"/>
              <a:t>WebAssembly</a:t>
            </a:r>
            <a:r>
              <a:rPr lang="fr-FR" sz="2800" b="1" dirty="0"/>
              <a:t> » use </a:t>
            </a:r>
            <a:r>
              <a:rPr lang="fr-FR" sz="2800" b="1" dirty="0" err="1"/>
              <a:t>only</a:t>
            </a:r>
            <a:r>
              <a:rPr lang="fr-FR" sz="2800" b="1" dirty="0"/>
              <a:t> a SUBSET of JS</a:t>
            </a:r>
          </a:p>
          <a:p>
            <a:r>
              <a:rPr lang="fr-FR" sz="2800" dirty="0"/>
              <a:t>… </a:t>
            </a:r>
            <a:r>
              <a:rPr lang="fr-FR" sz="2800" dirty="0" err="1"/>
              <a:t>that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really</a:t>
            </a:r>
            <a:r>
              <a:rPr lang="fr-FR" sz="2800" dirty="0"/>
              <a:t> </a:t>
            </a:r>
            <a:r>
              <a:rPr lang="fr-FR" sz="2800" dirty="0" err="1"/>
              <a:t>statically</a:t>
            </a:r>
            <a:r>
              <a:rPr lang="fr-FR" sz="2800" dirty="0"/>
              <a:t> </a:t>
            </a:r>
            <a:r>
              <a:rPr lang="fr-FR" sz="2800" dirty="0" err="1"/>
              <a:t>typed</a:t>
            </a:r>
            <a:r>
              <a:rPr lang="fr-FR" sz="2800" dirty="0"/>
              <a:t> / </a:t>
            </a:r>
            <a:r>
              <a:rPr lang="fr-FR" sz="2800" dirty="0" err="1"/>
              <a:t>analysed</a:t>
            </a:r>
            <a:r>
              <a:rPr lang="fr-FR" sz="2800" dirty="0"/>
              <a:t> / </a:t>
            </a:r>
            <a:r>
              <a:rPr lang="fr-FR" sz="2800" dirty="0" err="1"/>
              <a:t>understood</a:t>
            </a:r>
            <a:endParaRPr lang="fr-FR" sz="2800" dirty="0"/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b="1" dirty="0" err="1"/>
              <a:t>transformed</a:t>
            </a:r>
            <a:r>
              <a:rPr lang="fr-FR" sz="2800" b="1" dirty="0"/>
              <a:t> to native x64 code by « compiler 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42FBB-EA73-F76D-9939-0B5DDC13ABF9}"/>
              </a:ext>
            </a:extLst>
          </p:cNvPr>
          <p:cNvSpPr txBox="1"/>
          <p:nvPr/>
        </p:nvSpPr>
        <p:spPr>
          <a:xfrm>
            <a:off x="2415263" y="5509736"/>
            <a:ext cx="7505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 « </a:t>
            </a:r>
            <a:r>
              <a:rPr lang="fr-FR" sz="2800" dirty="0" err="1"/>
              <a:t>WebAssembly</a:t>
            </a:r>
            <a:r>
              <a:rPr lang="fr-FR" sz="2800" dirty="0"/>
              <a:t> »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trully</a:t>
            </a:r>
            <a:r>
              <a:rPr lang="fr-FR" sz="2800" dirty="0"/>
              <a:t> a fast </a:t>
            </a:r>
            <a:r>
              <a:rPr lang="fr-FR" sz="2800" dirty="0" err="1"/>
              <a:t>assembly</a:t>
            </a:r>
            <a:r>
              <a:rPr lang="fr-FR" sz="2800" dirty="0"/>
              <a:t> langage</a:t>
            </a:r>
          </a:p>
          <a:p>
            <a:r>
              <a:rPr lang="fr-FR" sz="2800" dirty="0" err="1"/>
              <a:t>almost</a:t>
            </a:r>
            <a:r>
              <a:rPr lang="fr-FR" sz="2800" dirty="0"/>
              <a:t> as fast as </a:t>
            </a:r>
            <a:r>
              <a:rPr lang="fr-FR" sz="2800" dirty="0" err="1"/>
              <a:t>optimised</a:t>
            </a:r>
            <a:r>
              <a:rPr lang="fr-FR" sz="2800" dirty="0"/>
              <a:t> « normal » code</a:t>
            </a:r>
          </a:p>
        </p:txBody>
      </p:sp>
    </p:spTree>
    <p:extLst>
      <p:ext uri="{BB962C8B-B14F-4D97-AF65-F5344CB8AC3E}">
        <p14:creationId xmlns:p14="http://schemas.microsoft.com/office/powerpoint/2010/main" val="2596463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CD83-35F8-1BED-0AAC-DCEA8FC3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 Goodies … can put </a:t>
            </a:r>
            <a:r>
              <a:rPr lang="fr-FR" dirty="0" err="1"/>
              <a:t>breakpoint</a:t>
            </a:r>
            <a:r>
              <a:rPr lang="fr-FR" dirty="0"/>
              <a:t> on *.</a:t>
            </a:r>
            <a:r>
              <a:rPr lang="fr-FR" dirty="0" err="1"/>
              <a:t>ts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debugging</a:t>
            </a:r>
            <a:r>
              <a:rPr lang="fr-FR" dirty="0"/>
              <a:t> *.</a:t>
            </a:r>
            <a:r>
              <a:rPr lang="fr-FR" dirty="0" err="1"/>
              <a:t>js</a:t>
            </a:r>
            <a:r>
              <a:rPr lang="fr-FR" dirty="0"/>
              <a:t> for launch)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CAEEC-4D90-673E-FEFB-34B7D248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279827"/>
            <a:ext cx="9920287" cy="55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50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DB8F-7C57-3A5E-B2FD-90990C7C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3"/>
            <a:ext cx="10515600" cy="1144588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br>
              <a:rPr lang="fr-FR" b="1" dirty="0"/>
            </a:br>
            <a:r>
              <a:rPr lang="fr-FR" b="1" dirty="0"/>
              <a:t>( or </a:t>
            </a:r>
            <a:r>
              <a:rPr lang="fr-FR" b="1" dirty="0" err="1"/>
              <a:t>equivalent</a:t>
            </a:r>
            <a:r>
              <a:rPr lang="fr-FR" b="1" dirty="0"/>
              <a:t> :  $ </a:t>
            </a:r>
            <a:r>
              <a:rPr lang="fr-FR" b="1" dirty="0" err="1"/>
              <a:t>tsc</a:t>
            </a:r>
            <a:r>
              <a:rPr lang="fr-FR" b="1" dirty="0"/>
              <a:t> –p </a:t>
            </a:r>
            <a:r>
              <a:rPr lang="fr-FR" b="1" dirty="0" err="1"/>
              <a:t>tsconfig.json</a:t>
            </a:r>
            <a:r>
              <a:rPr lang="fr-FR" b="1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2EAB-7A24-63E9-5A72-75B359E3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091367"/>
            <a:ext cx="8605307" cy="57110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F531F9-E517-9AA9-1CA5-0FE5C5183580}"/>
              </a:ext>
            </a:extLst>
          </p:cNvPr>
          <p:cNvSpPr/>
          <p:nvPr/>
        </p:nvSpPr>
        <p:spPr>
          <a:xfrm flipH="1">
            <a:off x="2132981" y="6045877"/>
            <a:ext cx="2505693" cy="309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11D28-DA4B-54C4-5847-51A52359CA39}"/>
              </a:ext>
            </a:extLst>
          </p:cNvPr>
          <p:cNvSpPr txBox="1"/>
          <p:nvPr/>
        </p:nvSpPr>
        <p:spPr>
          <a:xfrm>
            <a:off x="195263" y="2033588"/>
            <a:ext cx="18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13C19-F29B-5ED1-1F26-DA9455B119B7}"/>
              </a:ext>
            </a:extLst>
          </p:cNvPr>
          <p:cNvSpPr txBox="1"/>
          <p:nvPr/>
        </p:nvSpPr>
        <p:spPr>
          <a:xfrm>
            <a:off x="117778" y="5676545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OK…</a:t>
            </a:r>
          </a:p>
          <a:p>
            <a:r>
              <a:rPr lang="fr-FR" dirty="0"/>
              <a:t>NO log !!</a:t>
            </a:r>
          </a:p>
        </p:txBody>
      </p:sp>
    </p:spTree>
    <p:extLst>
      <p:ext uri="{BB962C8B-B14F-4D97-AF65-F5344CB8AC3E}">
        <p14:creationId xmlns:p14="http://schemas.microsoft.com/office/powerpoint/2010/main" val="150726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25"/>
            <a:ext cx="10515600" cy="189248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NodeJS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« %PATH% »(</a:t>
            </a:r>
            <a:r>
              <a:rPr lang="fr-FR" dirty="0" err="1"/>
              <a:t>win</a:t>
            </a:r>
            <a:r>
              <a:rPr lang="fr-FR" dirty="0"/>
              <a:t> cmd terminal)</a:t>
            </a:r>
            <a:br>
              <a:rPr lang="fr-FR" dirty="0"/>
            </a:br>
            <a:br>
              <a:rPr lang="fr-FR" dirty="0"/>
            </a:br>
            <a:r>
              <a:rPr lang="fr-FR" sz="6000" b="1" dirty="0" err="1"/>
              <a:t>echo</a:t>
            </a:r>
            <a:r>
              <a:rPr lang="fr-FR" sz="6000" b="1" dirty="0"/>
              <a:t> %PATH%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768FA-00BA-D02C-B282-FF2841EBB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3" y="2997959"/>
            <a:ext cx="11523259" cy="24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6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9ADB-8BED-D45C-B96B-89865C85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</p:spPr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tsc</a:t>
            </a:r>
            <a:r>
              <a:rPr lang="fr-FR" b="1" dirty="0"/>
              <a:t> -w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A3B4C-046C-8AB3-567C-269897D54683}"/>
              </a:ext>
            </a:extLst>
          </p:cNvPr>
          <p:cNvSpPr txBox="1"/>
          <p:nvPr/>
        </p:nvSpPr>
        <p:spPr>
          <a:xfrm>
            <a:off x="190500" y="4924425"/>
            <a:ext cx="31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… 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93C3B-45D6-03BC-53D0-2F5AB0918767}"/>
              </a:ext>
            </a:extLst>
          </p:cNvPr>
          <p:cNvSpPr txBox="1"/>
          <p:nvPr/>
        </p:nvSpPr>
        <p:spPr>
          <a:xfrm>
            <a:off x="190500" y="310583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when</a:t>
            </a:r>
            <a:r>
              <a:rPr lang="fr-FR" dirty="0"/>
              <a:t> OK…</a:t>
            </a:r>
          </a:p>
          <a:p>
            <a:r>
              <a:rPr lang="fr-FR" dirty="0"/>
              <a:t>NO log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737A-E5F8-A337-D973-81C436EF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83" y="2757420"/>
            <a:ext cx="9754445" cy="15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151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BA76-D1B5-72ED-5398-E1A33AB2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740"/>
            <a:ext cx="10515600" cy="958850"/>
          </a:xfrm>
        </p:spPr>
        <p:txBody>
          <a:bodyPr/>
          <a:lstStyle/>
          <a:p>
            <a:pPr algn="ctr"/>
            <a:r>
              <a:rPr lang="fr-FR" dirty="0"/>
              <a:t>Edit file to </a:t>
            </a:r>
            <a:r>
              <a:rPr lang="fr-FR" dirty="0" err="1"/>
              <a:t>get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–w (</a:t>
            </a:r>
            <a:r>
              <a:rPr lang="fr-FR" dirty="0" err="1"/>
              <a:t>watch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DA1DA-6186-4D92-52DA-9EC0132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" y="1077166"/>
            <a:ext cx="4008467" cy="2579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571D4-9956-A4DF-892A-CF2F45B3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35" y="2262188"/>
            <a:ext cx="8465388" cy="44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0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9F77-52F5-616B-98E9-B9BD7552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759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Install « </a:t>
            </a:r>
            <a:r>
              <a:rPr lang="fr-FR" dirty="0" err="1"/>
              <a:t>typescript</a:t>
            </a:r>
            <a:r>
              <a:rPr lang="fr-FR" dirty="0"/>
              <a:t> » in </a:t>
            </a:r>
            <a:r>
              <a:rPr lang="fr-FR" dirty="0" err="1"/>
              <a:t>package.json</a:t>
            </a:r>
            <a:r>
              <a:rPr lang="fr-FR" dirty="0"/>
              <a:t> </a:t>
            </a:r>
            <a:r>
              <a:rPr lang="fr-FR" dirty="0" err="1"/>
              <a:t>devDependencies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devDependencies</a:t>
            </a:r>
            <a:r>
              <a:rPr lang="fr-FR" dirty="0"/>
              <a:t>  !=  </a:t>
            </a:r>
            <a:r>
              <a:rPr lang="fr-FR" dirty="0" err="1"/>
              <a:t>dependencies</a:t>
            </a:r>
            <a:r>
              <a:rPr lang="fr-FR" dirty="0"/>
              <a:t>, != global )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$ </a:t>
            </a:r>
            <a:r>
              <a:rPr lang="fr-FR" sz="5300" b="1" dirty="0" err="1"/>
              <a:t>npm</a:t>
            </a:r>
            <a:r>
              <a:rPr lang="fr-FR" sz="5300" b="1" dirty="0"/>
              <a:t> </a:t>
            </a:r>
            <a:r>
              <a:rPr lang="fr-FR" sz="5300" b="1" dirty="0" err="1"/>
              <a:t>install</a:t>
            </a:r>
            <a:r>
              <a:rPr lang="fr-FR" sz="5300" b="1" dirty="0"/>
              <a:t> –</a:t>
            </a:r>
            <a:r>
              <a:rPr lang="fr-FR" sz="5300" b="1" dirty="0" err="1"/>
              <a:t>save</a:t>
            </a:r>
            <a:r>
              <a:rPr lang="fr-FR" sz="5300" b="1" dirty="0"/>
              <a:t>-dev </a:t>
            </a:r>
            <a:r>
              <a:rPr lang="fr-FR" sz="5300" b="1" dirty="0" err="1"/>
              <a:t>typescript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713A4-36BE-1751-0654-2B7A2634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58" y="3381247"/>
            <a:ext cx="9716342" cy="29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9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5F67-861C-FDE4-51B4-9F23A20B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devDependencies</a:t>
            </a:r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C116A-AD54-D558-2A34-8DA5F805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274" y="1690688"/>
            <a:ext cx="5964190" cy="39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01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0A9-DDCD-3CF1-7F94-9349188E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Edit </a:t>
            </a:r>
            <a:r>
              <a:rPr lang="fr-FR" dirty="0" err="1"/>
              <a:t>package.json</a:t>
            </a:r>
            <a:r>
              <a:rPr lang="fr-FR" dirty="0"/>
              <a:t> « scripts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3B9B7-A77A-8C6E-42A6-E25929B0E2C6}"/>
              </a:ext>
            </a:extLst>
          </p:cNvPr>
          <p:cNvSpPr txBox="1"/>
          <p:nvPr/>
        </p:nvSpPr>
        <p:spPr>
          <a:xfrm>
            <a:off x="6019800" y="2707223"/>
            <a:ext cx="58786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$ </a:t>
            </a:r>
            <a:r>
              <a:rPr lang="fr-FR" sz="2400" b="1" dirty="0" err="1"/>
              <a:t>npm</a:t>
            </a:r>
            <a:r>
              <a:rPr lang="fr-FR" sz="2400" b="1" dirty="0"/>
              <a:t> run compile-</a:t>
            </a:r>
            <a:r>
              <a:rPr lang="fr-FR" sz="2400" b="1" dirty="0" err="1"/>
              <a:t>typescript</a:t>
            </a:r>
            <a:r>
              <a:rPr lang="fr-FR" sz="2400" b="1" dirty="0"/>
              <a:t> </a:t>
            </a:r>
            <a:r>
              <a:rPr lang="fr-FR" sz="2400" dirty="0"/>
              <a:t>»</a:t>
            </a:r>
          </a:p>
          <a:p>
            <a:r>
              <a:rPr lang="fr-FR" sz="2400" dirty="0"/>
              <a:t> …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to   </a:t>
            </a:r>
            <a:r>
              <a:rPr lang="fr-FR" sz="2400" b="1" dirty="0"/>
              <a:t>« $ </a:t>
            </a:r>
            <a:r>
              <a:rPr lang="fr-FR" sz="2400" b="1" dirty="0" err="1"/>
              <a:t>tsc</a:t>
            </a:r>
            <a:r>
              <a:rPr lang="fr-FR" sz="2400" b="1" dirty="0"/>
              <a:t> »</a:t>
            </a:r>
          </a:p>
          <a:p>
            <a:endParaRPr lang="fr-FR" sz="2400" b="1" dirty="0"/>
          </a:p>
          <a:p>
            <a:r>
              <a:rPr lang="fr-FR" sz="2400" dirty="0"/>
              <a:t>« $ </a:t>
            </a:r>
            <a:r>
              <a:rPr lang="fr-FR" sz="2400" b="1" dirty="0" err="1"/>
              <a:t>npm</a:t>
            </a:r>
            <a:r>
              <a:rPr lang="fr-FR" sz="2400" b="1" dirty="0"/>
              <a:t> run </a:t>
            </a:r>
            <a:r>
              <a:rPr lang="fr-FR" sz="2400" b="1" dirty="0" err="1"/>
              <a:t>build</a:t>
            </a:r>
            <a:r>
              <a:rPr lang="fr-FR" sz="2400" b="1" dirty="0"/>
              <a:t> </a:t>
            </a:r>
            <a:r>
              <a:rPr lang="fr-FR" sz="2400" dirty="0"/>
              <a:t>»</a:t>
            </a:r>
          </a:p>
          <a:p>
            <a:r>
              <a:rPr lang="fr-FR" sz="2400" dirty="0"/>
              <a:t> …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to   </a:t>
            </a:r>
            <a:r>
              <a:rPr lang="fr-FR" sz="2400" b="1" dirty="0"/>
              <a:t>« $ </a:t>
            </a:r>
            <a:r>
              <a:rPr lang="fr-FR" sz="2400" b="1" dirty="0" err="1"/>
              <a:t>tsc</a:t>
            </a:r>
            <a:r>
              <a:rPr lang="fr-FR" sz="2400" b="1" dirty="0"/>
              <a:t> -w »</a:t>
            </a:r>
          </a:p>
          <a:p>
            <a:endParaRPr lang="fr-FR" sz="2400" b="1" dirty="0"/>
          </a:p>
          <a:p>
            <a:r>
              <a:rPr lang="fr-FR" sz="2400" b="1" dirty="0"/>
              <a:t>Notice:</a:t>
            </a:r>
          </a:p>
          <a:p>
            <a:r>
              <a:rPr lang="fr-FR" sz="2400" b="1" dirty="0"/>
              <a:t>There are Run </a:t>
            </a:r>
            <a:r>
              <a:rPr lang="fr-FR" sz="2400" b="1" dirty="0" err="1"/>
              <a:t>icons</a:t>
            </a:r>
            <a:r>
              <a:rPr lang="fr-FR" sz="2400" b="1" dirty="0"/>
              <a:t>            for </a:t>
            </a:r>
            <a:r>
              <a:rPr lang="fr-FR" sz="2400" b="1" dirty="0" err="1"/>
              <a:t>each</a:t>
            </a:r>
            <a:r>
              <a:rPr lang="fr-FR" sz="2400" b="1" dirty="0"/>
              <a:t> script line</a:t>
            </a:r>
          </a:p>
          <a:p>
            <a:endParaRPr lang="fr-FR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AD2898-A2A4-ED68-4723-C297F455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7" y="1491419"/>
            <a:ext cx="5296359" cy="45228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FD34D8-646B-9C95-91FF-D9E0B8948370}"/>
              </a:ext>
            </a:extLst>
          </p:cNvPr>
          <p:cNvSpPr/>
          <p:nvPr/>
        </p:nvSpPr>
        <p:spPr>
          <a:xfrm flipH="1">
            <a:off x="1257299" y="3333934"/>
            <a:ext cx="2757259" cy="695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333772-A99B-8BA9-2017-C2783DD680DA}"/>
              </a:ext>
            </a:extLst>
          </p:cNvPr>
          <p:cNvSpPr/>
          <p:nvPr/>
        </p:nvSpPr>
        <p:spPr>
          <a:xfrm rot="21013971">
            <a:off x="3743293" y="3056179"/>
            <a:ext cx="2138200" cy="35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216F9AD-A812-D553-6E60-859C65CE3A70}"/>
              </a:ext>
            </a:extLst>
          </p:cNvPr>
          <p:cNvSpPr/>
          <p:nvPr/>
        </p:nvSpPr>
        <p:spPr>
          <a:xfrm rot="600155">
            <a:off x="3743250" y="3665371"/>
            <a:ext cx="2138200" cy="352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4B51C3-97AC-24BC-BFDC-8B1BE5808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968" y="5057737"/>
            <a:ext cx="652481" cy="13346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1BF6D9-DC71-C5D6-6DC9-E50230E3E0A7}"/>
              </a:ext>
            </a:extLst>
          </p:cNvPr>
          <p:cNvSpPr/>
          <p:nvPr/>
        </p:nvSpPr>
        <p:spPr>
          <a:xfrm flipH="1">
            <a:off x="1114473" y="2912154"/>
            <a:ext cx="1138189" cy="25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5934CF-63FE-C318-38E3-FF517D746F7B}"/>
              </a:ext>
            </a:extLst>
          </p:cNvPr>
          <p:cNvSpPr/>
          <p:nvPr/>
        </p:nvSpPr>
        <p:spPr>
          <a:xfrm flipH="1">
            <a:off x="8899670" y="5072103"/>
            <a:ext cx="358629" cy="1320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2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9F77-52F5-616B-98E9-B9BD7552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Understanding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« </a:t>
            </a:r>
            <a:r>
              <a:rPr lang="fr-FR" dirty="0" err="1"/>
              <a:t>ng</a:t>
            </a:r>
            <a:r>
              <a:rPr lang="fr-FR" dirty="0"/>
              <a:t> » client </a:t>
            </a:r>
            <a:r>
              <a:rPr lang="fr-FR" dirty="0" err="1"/>
              <a:t>internals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D2CA2-D060-3278-E3C2-D5C0AE290A77}"/>
              </a:ext>
            </a:extLst>
          </p:cNvPr>
          <p:cNvSpPr txBox="1"/>
          <p:nvPr/>
        </p:nvSpPr>
        <p:spPr>
          <a:xfrm>
            <a:off x="1722479" y="2813777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« </a:t>
            </a:r>
            <a:r>
              <a:rPr lang="fr-FR" sz="3600" b="1" dirty="0" err="1"/>
              <a:t>ng</a:t>
            </a:r>
            <a:r>
              <a:rPr lang="fr-FR" sz="3600" b="1" dirty="0"/>
              <a:t> serve</a:t>
            </a:r>
            <a:r>
              <a:rPr lang="fr-FR" sz="2800" dirty="0"/>
              <a:t> »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7F5CC3-1798-7533-4023-CE254717354A}"/>
              </a:ext>
            </a:extLst>
          </p:cNvPr>
          <p:cNvSpPr/>
          <p:nvPr/>
        </p:nvSpPr>
        <p:spPr>
          <a:xfrm rot="896065">
            <a:off x="4006674" y="2831795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0130BD8-3F2E-F345-5A7D-12241D89E93B}"/>
              </a:ext>
            </a:extLst>
          </p:cNvPr>
          <p:cNvSpPr/>
          <p:nvPr/>
        </p:nvSpPr>
        <p:spPr>
          <a:xfrm rot="896065">
            <a:off x="4468365" y="4066848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65001-6400-C721-8941-C0EBF6799025}"/>
              </a:ext>
            </a:extLst>
          </p:cNvPr>
          <p:cNvSpPr txBox="1"/>
          <p:nvPr/>
        </p:nvSpPr>
        <p:spPr>
          <a:xfrm>
            <a:off x="8014751" y="2830230"/>
            <a:ext cx="395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Compile all *.</a:t>
            </a:r>
            <a:r>
              <a:rPr lang="fr-FR" dirty="0" err="1"/>
              <a:t>ts</a:t>
            </a:r>
            <a:r>
              <a:rPr lang="fr-FR" dirty="0"/>
              <a:t> to 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webpack</a:t>
            </a:r>
            <a:r>
              <a:rPr lang="fr-FR" dirty="0"/>
              <a:t> all </a:t>
            </a:r>
            <a:r>
              <a:rPr lang="fr-FR" dirty="0" err="1"/>
              <a:t>into</a:t>
            </a:r>
            <a:r>
              <a:rPr lang="fr-FR" dirty="0"/>
              <a:t> a single app.js 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CFF0AC-1E0F-AC2E-0FB5-EE11D91AFC79}"/>
              </a:ext>
            </a:extLst>
          </p:cNvPr>
          <p:cNvSpPr/>
          <p:nvPr/>
        </p:nvSpPr>
        <p:spPr>
          <a:xfrm rot="896065">
            <a:off x="1040177" y="2055988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55079-C749-788D-6736-4CAC4633875A}"/>
              </a:ext>
            </a:extLst>
          </p:cNvPr>
          <p:cNvSpPr txBox="1"/>
          <p:nvPr/>
        </p:nvSpPr>
        <p:spPr>
          <a:xfrm>
            <a:off x="5976938" y="4186238"/>
            <a:ext cx="54143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Internall</a:t>
            </a:r>
            <a:r>
              <a:rPr lang="fr-FR" dirty="0"/>
              <a:t> call « </a:t>
            </a:r>
            <a:r>
              <a:rPr lang="fr-FR" sz="2400" b="1" dirty="0" err="1"/>
              <a:t>node</a:t>
            </a:r>
            <a:r>
              <a:rPr lang="fr-FR" dirty="0"/>
              <a:t> »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sz="2800" b="1" dirty="0"/>
              <a:t>express server</a:t>
            </a:r>
          </a:p>
          <a:p>
            <a:r>
              <a:rPr lang="fr-FR" dirty="0"/>
              <a:t>…  http server running on port « http://localhost:4200 »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B6BC4D8-4445-E5DE-CCB0-988858A3A67E}"/>
              </a:ext>
            </a:extLst>
          </p:cNvPr>
          <p:cNvSpPr/>
          <p:nvPr/>
        </p:nvSpPr>
        <p:spPr>
          <a:xfrm rot="896065">
            <a:off x="5280473" y="5280328"/>
            <a:ext cx="1276350" cy="471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C36D0-1491-A621-373D-6D93F2874267}"/>
              </a:ext>
            </a:extLst>
          </p:cNvPr>
          <p:cNvSpPr txBox="1"/>
          <p:nvPr/>
        </p:nvSpPr>
        <p:spPr>
          <a:xfrm>
            <a:off x="6572250" y="5275432"/>
            <a:ext cx="52745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Also</a:t>
            </a:r>
            <a:r>
              <a:rPr lang="fr-FR" dirty="0"/>
              <a:t> Use « </a:t>
            </a:r>
            <a:r>
              <a:rPr lang="fr-FR" sz="2800" b="1" dirty="0"/>
              <a:t>live-reload.js</a:t>
            </a:r>
            <a:r>
              <a:rPr lang="fr-FR" dirty="0"/>
              <a:t> » … </a:t>
            </a:r>
          </a:p>
          <a:p>
            <a:r>
              <a:rPr lang="fr-FR" dirty="0" err="1"/>
              <a:t>so</a:t>
            </a:r>
            <a:r>
              <a:rPr lang="fr-FR" dirty="0"/>
              <a:t> Web browser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refresh</a:t>
            </a:r>
            <a:r>
              <a:rPr lang="fr-FR" dirty="0"/>
              <a:t> page on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D089E-5082-6422-6B52-8982AD15C053}"/>
              </a:ext>
            </a:extLst>
          </p:cNvPr>
          <p:cNvSpPr txBox="1"/>
          <p:nvPr/>
        </p:nvSpPr>
        <p:spPr>
          <a:xfrm>
            <a:off x="153174" y="1353859"/>
            <a:ext cx="326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« </a:t>
            </a:r>
            <a:r>
              <a:rPr lang="fr-FR" sz="3600" b="1" dirty="0" err="1"/>
              <a:t>npm</a:t>
            </a:r>
            <a:r>
              <a:rPr lang="fr-FR" sz="3600" b="1" dirty="0"/>
              <a:t> run start</a:t>
            </a:r>
            <a:r>
              <a:rPr lang="fr-FR" sz="2800" dirty="0"/>
              <a:t>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E43E2-BBA0-A0FF-6544-D644D38BC5CE}"/>
              </a:ext>
            </a:extLst>
          </p:cNvPr>
          <p:cNvSpPr txBox="1"/>
          <p:nvPr/>
        </p:nvSpPr>
        <p:spPr>
          <a:xfrm>
            <a:off x="1417925" y="2555606"/>
            <a:ext cx="166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Internally</a:t>
            </a:r>
            <a:r>
              <a:rPr lang="fr-FR" sz="2000" dirty="0"/>
              <a:t> Call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C059F-EB56-3F61-58AF-782EC22E471D}"/>
              </a:ext>
            </a:extLst>
          </p:cNvPr>
          <p:cNvSpPr txBox="1"/>
          <p:nvPr/>
        </p:nvSpPr>
        <p:spPr>
          <a:xfrm>
            <a:off x="5878249" y="2768870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« </a:t>
            </a:r>
            <a:r>
              <a:rPr lang="fr-FR" sz="3600" b="1" dirty="0" err="1"/>
              <a:t>tsc</a:t>
            </a:r>
            <a:r>
              <a:rPr lang="fr-FR" sz="3600" b="1" dirty="0"/>
              <a:t> -w</a:t>
            </a:r>
            <a:r>
              <a:rPr lang="fr-FR" sz="2800" dirty="0"/>
              <a:t>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89DA2-B666-99EB-ED5E-FAB8F26D39F5}"/>
              </a:ext>
            </a:extLst>
          </p:cNvPr>
          <p:cNvSpPr txBox="1"/>
          <p:nvPr/>
        </p:nvSpPr>
        <p:spPr>
          <a:xfrm>
            <a:off x="5505371" y="2580561"/>
            <a:ext cx="166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Internally</a:t>
            </a:r>
            <a:r>
              <a:rPr lang="fr-FR" sz="2000" dirty="0"/>
              <a:t> Call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6F4C6-1344-0AD8-1003-68D92959B74E}"/>
              </a:ext>
            </a:extLst>
          </p:cNvPr>
          <p:cNvSpPr txBox="1"/>
          <p:nvPr/>
        </p:nvSpPr>
        <p:spPr>
          <a:xfrm>
            <a:off x="47626" y="4793843"/>
            <a:ext cx="48885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All </a:t>
            </a:r>
            <a:r>
              <a:rPr lang="fr-FR" sz="2400" dirty="0" err="1"/>
              <a:t>commands</a:t>
            </a:r>
            <a:r>
              <a:rPr lang="fr-FR" sz="2400" dirty="0"/>
              <a:t> « </a:t>
            </a:r>
            <a:r>
              <a:rPr lang="fr-FR" sz="2400" dirty="0" err="1"/>
              <a:t>npm</a:t>
            </a:r>
            <a:r>
              <a:rPr lang="fr-FR" sz="2400" dirty="0"/>
              <a:t> », « </a:t>
            </a:r>
            <a:r>
              <a:rPr lang="fr-FR" sz="2400" dirty="0" err="1"/>
              <a:t>ng</a:t>
            </a:r>
            <a:r>
              <a:rPr lang="fr-FR" sz="2400" dirty="0"/>
              <a:t> », « </a:t>
            </a:r>
            <a:r>
              <a:rPr lang="fr-FR" sz="2400" dirty="0" err="1"/>
              <a:t>tsc</a:t>
            </a:r>
            <a:r>
              <a:rPr lang="fr-FR" sz="2400" dirty="0"/>
              <a:t> »</a:t>
            </a:r>
          </a:p>
          <a:p>
            <a:r>
              <a:rPr lang="fr-FR" sz="2400" dirty="0"/>
              <a:t>Run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b="1" dirty="0"/>
              <a:t>« </a:t>
            </a:r>
            <a:r>
              <a:rPr lang="fr-FR" sz="4400" b="1" dirty="0" err="1"/>
              <a:t>node</a:t>
            </a:r>
            <a:r>
              <a:rPr lang="fr-FR" sz="2400" b="1" dirty="0"/>
              <a:t> » </a:t>
            </a:r>
            <a:r>
              <a:rPr lang="fr-FR" sz="24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188898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931426"/>
            <a:ext cx="10515600" cy="782472"/>
          </a:xfrm>
        </p:spPr>
        <p:txBody>
          <a:bodyPr/>
          <a:lstStyle/>
          <a:p>
            <a:pPr algn="ctr"/>
            <a:r>
              <a:rPr lang="fr-FR" dirty="0" err="1"/>
              <a:t>Coffe</a:t>
            </a:r>
            <a:r>
              <a:rPr lang="fr-FR" dirty="0"/>
              <a:t> Break / Lunch Break (?)</a:t>
            </a:r>
          </a:p>
        </p:txBody>
      </p:sp>
    </p:spTree>
    <p:extLst>
      <p:ext uri="{BB962C8B-B14F-4D97-AF65-F5344CB8AC3E}">
        <p14:creationId xmlns:p14="http://schemas.microsoft.com/office/powerpoint/2010/main" val="32513002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2826651"/>
            <a:ext cx="10515600" cy="782472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2990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671-F044-439B-67FF-633F9C1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19" y="150126"/>
            <a:ext cx="11896299" cy="258283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If </a:t>
            </a:r>
            <a:r>
              <a:rPr lang="fr-FR" dirty="0" err="1"/>
              <a:t>missing</a:t>
            </a:r>
            <a:r>
              <a:rPr lang="fr-FR" dirty="0"/>
              <a:t> … change to </a:t>
            </a:r>
            <a:r>
              <a:rPr lang="fr-FR" dirty="0" err="1"/>
              <a:t>add</a:t>
            </a:r>
            <a:r>
              <a:rPr lang="fr-FR" dirty="0"/>
              <a:t> in « %PATH% »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may</a:t>
            </a:r>
            <a:r>
              <a:rPr lang="fr-FR" dirty="0"/>
              <a:t> call setenv.cmd, 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edit</a:t>
            </a:r>
            <a:r>
              <a:rPr lang="fr-FR" dirty="0"/>
              <a:t> System Variables… AND restart cmd terminal)</a:t>
            </a:r>
            <a:br>
              <a:rPr lang="fr-FR" dirty="0"/>
            </a:br>
            <a:br>
              <a:rPr lang="fr-FR" dirty="0"/>
            </a:br>
            <a:r>
              <a:rPr lang="fr-FR" sz="5300" b="1" dirty="0"/>
              <a:t>set PATH=c:\your-node-dir;%PATH%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3959-3949-EBCA-D823-F091798E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9" y="2841984"/>
            <a:ext cx="10643099" cy="40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7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1702</Words>
  <Application>Microsoft Office PowerPoint</Application>
  <PresentationFormat>Widescreen</PresentationFormat>
  <Paragraphs>203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Calibri Light</vt:lpstr>
      <vt:lpstr>Google Sans</vt:lpstr>
      <vt:lpstr>Office Theme</vt:lpstr>
      <vt:lpstr>Hands-on NodeJS  + JavaScript  + Debug(WebStorm)  + TypeScript</vt:lpstr>
      <vt:lpstr>Objectives</vt:lpstr>
      <vt:lpstr>Outline</vt:lpstr>
      <vt:lpstr>Google NodeJs</vt:lpstr>
      <vt:lpstr>Download NodeJs</vt:lpstr>
      <vt:lpstr>Check NodeJs exe (check version)  C:&gt; node -v</vt:lpstr>
      <vt:lpstr>Several installed ? … which one will be resolved  C:&gt; where node</vt:lpstr>
      <vt:lpstr>Check NodeJS is in « %PATH% »(win cmd terminal)  echo %PATH%</vt:lpstr>
      <vt:lpstr>If missing … change to add in « %PATH% » ( may call setenv.cmd,  or edit System Variables… AND restart cmd terminal)  set PATH=c:\your-node-dir;%PATH%</vt:lpstr>
      <vt:lpstr>Case 2… using Cmder &gt; Bash$  Check NodeJS « $PATH »   echo $PATH</vt:lpstr>
      <vt:lpstr>Case 2 … using Cmder Bash, Adding in $PATH export PATH=/c/your-node-dir:$PATH</vt:lpstr>
      <vt:lpstr>Start NodeJs interactive prompt  C:&gt;  node</vt:lpstr>
      <vt:lpstr>Play with interactive Javascript eval  1+1 console.log(‘Hello’) </vt:lpstr>
      <vt:lpstr>Stop Prompt …   Ctrl+C  Ctrl+C     or   .exit</vt:lpstr>
      <vt:lpstr>Start NodeJs on a « program.js » file  C:&gt;  node  program.js</vt:lpstr>
      <vt:lpstr>Coffee Break (?)</vt:lpstr>
      <vt:lpstr>Node … need Package !!!  Npm = Node Package Manager</vt:lpstr>
      <vt:lpstr>C:&gt;  npm </vt:lpstr>
      <vt:lpstr>$ npm init</vt:lpstr>
      <vt:lpstr>npm init =&gt; open File explorer  =&gt; 1 File « package.json »</vt:lpstr>
      <vt:lpstr>package.json</vt:lpstr>
      <vt:lpstr>Search Package dependencies ? ... </vt:lpstr>
      <vt:lpstr>Npm search … Registry (=Repository)</vt:lpstr>
      <vt:lpstr>https://npmjs.com </vt:lpstr>
      <vt:lpstr>Search « express » package</vt:lpstr>
      <vt:lpstr>Package express … version / doc / install</vt:lpstr>
      <vt:lpstr>Add npm dependency « express »  C:&gt;  npm install –s express (equivalent: npm install --save express ) </vt:lpstr>
      <vt:lpstr>npm --save  …. =&gt; save to package.json file   + package-lock.json    + download **/** to node_modules/</vt:lpstr>
      <vt:lpstr>node_modules/express/lib/**/*.js</vt:lpstr>
      <vt:lpstr>… 1 Line added in package.json  dependencies: { «pck-name» : « version », … }</vt:lpstr>
      <vt:lpstr>https://docs.npmjs.com/about-semantic-versioning </vt:lpstr>
      <vt:lpstr>Locking versions number … package-lock.json</vt:lpstr>
      <vt:lpstr>node_modules/*/*/*/*.js</vt:lpstr>
      <vt:lpstr>After getting some web project source code… =&gt; downloads to re-fill node_modules/** as defined in package.json  $ npm install</vt:lpstr>
      <vt:lpstr>node_modules/express/package.json</vt:lpstr>
      <vt:lpstr>package.json -&gt; package.json -&gt; … package.json  transitive dependencies </vt:lpstr>
      <vt:lpstr>npm ls --all</vt:lpstr>
      <vt:lpstr>Coffee break (?)</vt:lpstr>
      <vt:lpstr>Choose a Text Editor</vt:lpstr>
      <vt:lpstr>Choose (NOT a Text Editor) a modern IDE</vt:lpstr>
      <vt:lpstr>https://www.jetbrains.com/webstorm/ </vt:lpstr>
      <vt:lpstr>Download 30 days free evaluation + Install …</vt:lpstr>
      <vt:lpstr>Notice Licenses: IntelliJ Ultimate = WebStorm + IntelliJ + …. IntelliJ Community = .. NO web ! </vt:lpstr>
      <vt:lpstr>Open Project</vt:lpstr>
      <vt:lpstr>Edit program.js  File</vt:lpstr>
      <vt:lpstr>Click on « Run » or « Debug » ?</vt:lpstr>
      <vt:lpstr>… Case undetected « node » not in %PATH%</vt:lpstr>
      <vt:lpstr>Configure … Add node</vt:lpstr>
      <vt:lpstr>Edit Run/Debug configuration…</vt:lpstr>
      <vt:lpstr>« Run » … Program Finished + console print</vt:lpstr>
      <vt:lpstr>Redo « Run » or « Debug » Need to re-edit   node in %PATH%  ??? </vt:lpstr>
      <vt:lpstr>Change configuration « your-config »  instead of « Current File »</vt:lpstr>
      <vt:lpstr>Debug « Mode » + Breakpoint =&gt; Program Paused</vt:lpstr>
      <vt:lpstr>Step Into(F7)          &lt; Step Over(F8)                     &lt; Step Out (Maj F8)                     &lt; Resume (F9)</vt:lpstr>
      <vt:lpstr>Coffee Break</vt:lpstr>
      <vt:lpstr>Complains on JavaScript ?</vt:lpstr>
      <vt:lpstr>TypeScript</vt:lpstr>
      <vt:lpstr>Edit a TypeScript  *.ts File</vt:lpstr>
      <vt:lpstr>Right Click « Compile TypeScript »</vt:lpstr>
      <vt:lpstr>Open Item « .ts » &gt;  Sub Item « .js » see generated Js !!</vt:lpstr>
      <vt:lpstr>Debug Ts program … (No Run/Debug/breakpoint in *.ts,  but ok in *.js)  need « .map » file for mapping ts line X &lt;-&gt; js line Y</vt:lpstr>
      <vt:lpstr>Edit Settings &gt; TypeScript  &gt; Recompile on changes</vt:lpstr>
      <vt:lpstr>Edit on Left *.ts … see real time change in right *.js</vt:lpstr>
      <vt:lpstr>Edit many **/*.ts … see corresponding **/*.js</vt:lpstr>
      <vt:lpstr> tsc = TypeScript Compiler  … same as in IDE, but in batch mode, for CI-CD</vt:lpstr>
      <vt:lpstr>https://www.typescriptlang.org/docs/handbook/typescript-tooling-in-5-minutes.html </vt:lpstr>
      <vt:lpstr>$ npm install –g typescript ( « -g » for « --global »  … add tsc in node %PATH%)</vt:lpstr>
      <vt:lpstr>$ tsc</vt:lpstr>
      <vt:lpstr>3 uses cases …  1/ compile 1 single .ts file 2/ compile **/*.ts in project 3/ « -w » real-time watch to recompile on change</vt:lpstr>
      <vt:lpstr>$ tsc   single-file.ts</vt:lpstr>
      <vt:lpstr>Tsc Compiles … find ERRORs messages at compile-time  Compare… remember typo found at runtime ? https://my-broken-web-site-deployed-in-PROD.html </vt:lpstr>
      <vt:lpstr>Create tsc configuration file: « tsconfig.json »</vt:lpstr>
      <vt:lpstr>Default tsconfig.json</vt:lpstr>
      <vt:lpstr>Notice sourceMap:true   in tsconfig.json  … and **/*.js.map files generated</vt:lpstr>
      <vt:lpstr>.map file    …  = « lineNumber » debugging info  between source « *.ts  » and generated « *.js »  Analogy with java: between source « *.java » and generated « *.class » </vt:lpstr>
      <vt:lpstr>Remark and Analogy</vt:lpstr>
      <vt:lpstr>Remark of The Remark … WebAssembly</vt:lpstr>
      <vt:lpstr>.map Goodies … can put breakpoint on *.ts (still debugging *.js for launch)</vt:lpstr>
      <vt:lpstr>$ tsc ( or equivalent :  $ tsc –p tsconfig.json )</vt:lpstr>
      <vt:lpstr>$ tsc -w</vt:lpstr>
      <vt:lpstr>Edit file to get Compile Error with –w (watch)</vt:lpstr>
      <vt:lpstr>Install « typescript » in package.json devDependencies (devDependencies  !=  dependencies, != global )  $ npm install –save-dev typescript</vt:lpstr>
      <vt:lpstr>devDependencies…</vt:lpstr>
      <vt:lpstr>Edit package.json « scripts »</vt:lpstr>
      <vt:lpstr>Understanding Angular « ng » client internals</vt:lpstr>
      <vt:lpstr>Coffe Break / Lunch Break (?)</vt:lpstr>
      <vt:lpstr>Next Steps…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53</cp:revision>
  <dcterms:created xsi:type="dcterms:W3CDTF">2023-08-31T17:03:55Z</dcterms:created>
  <dcterms:modified xsi:type="dcterms:W3CDTF">2023-08-31T23:59:15Z</dcterms:modified>
</cp:coreProperties>
</file>